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85" r:id="rId4"/>
    <p:sldId id="273" r:id="rId5"/>
    <p:sldId id="276" r:id="rId6"/>
    <p:sldId id="275" r:id="rId7"/>
    <p:sldId id="258" r:id="rId8"/>
    <p:sldId id="274" r:id="rId9"/>
    <p:sldId id="278" r:id="rId10"/>
    <p:sldId id="262" r:id="rId11"/>
    <p:sldId id="261" r:id="rId12"/>
    <p:sldId id="263" r:id="rId13"/>
    <p:sldId id="260" r:id="rId14"/>
    <p:sldId id="259" r:id="rId15"/>
    <p:sldId id="265" r:id="rId16"/>
    <p:sldId id="266" r:id="rId17"/>
    <p:sldId id="286" r:id="rId18"/>
    <p:sldId id="272" r:id="rId19"/>
    <p:sldId id="267" r:id="rId20"/>
    <p:sldId id="283" r:id="rId21"/>
    <p:sldId id="282" r:id="rId22"/>
    <p:sldId id="287" r:id="rId23"/>
    <p:sldId id="284" r:id="rId24"/>
    <p:sldId id="270" r:id="rId25"/>
    <p:sldId id="269" r:id="rId26"/>
    <p:sldId id="271" r:id="rId27"/>
    <p:sldId id="280" r:id="rId28"/>
    <p:sldId id="268" r:id="rId2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86D6E"/>
    <a:srgbClr val="FF2B1B"/>
    <a:srgbClr val="28BBE4"/>
    <a:srgbClr val="B75DFD"/>
    <a:srgbClr val="6AA203"/>
    <a:srgbClr val="716859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6" autoAdjust="0"/>
    <p:restoredTop sz="94660"/>
  </p:normalViewPr>
  <p:slideViewPr>
    <p:cSldViewPr snapToGrid="0" snapToObjects="1">
      <p:cViewPr>
        <p:scale>
          <a:sx n="165" d="100"/>
          <a:sy n="165" d="100"/>
        </p:scale>
        <p:origin x="-1896" y="-12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notesMaster" Target="notesMasters/notesMaster1.xml"/><Relationship Id="rId31" Type="http://schemas.openxmlformats.org/officeDocument/2006/relationships/printerSettings" Target="printerSettings/printerSettings1.bin"/><Relationship Id="rId32" Type="http://schemas.openxmlformats.org/officeDocument/2006/relationships/presProps" Target="presProps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viewProps" Target="viewProps.xml"/><Relationship Id="rId34" Type="http://schemas.openxmlformats.org/officeDocument/2006/relationships/theme" Target="theme/theme1.xml"/><Relationship Id="rId3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8CD19C-C6FE-5E49-819A-8A66E8DE3E0B}" type="datetimeFigureOut">
              <a:rPr lang="en-US" smtClean="0"/>
              <a:t>12-06-30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12AC73-C5C4-4D4B-B6E4-086E24AC58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1164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have removed the use of </a:t>
            </a:r>
          </a:p>
          <a:p>
            <a:pPr lvl="3"/>
            <a:r>
              <a:rPr lang="en-US" sz="1400" dirty="0" smtClean="0">
                <a:solidFill>
                  <a:srgbClr val="716859"/>
                </a:solidFill>
              </a:rPr>
              <a:t>Threshold</a:t>
            </a:r>
          </a:p>
          <a:p>
            <a:pPr lvl="4"/>
            <a:r>
              <a:rPr lang="en-US" sz="1200" dirty="0" smtClean="0">
                <a:solidFill>
                  <a:srgbClr val="716859"/>
                </a:solidFill>
              </a:rPr>
              <a:t>Values or summed values &lt; 0 set to 0</a:t>
            </a:r>
          </a:p>
          <a:p>
            <a:pPr lvl="4"/>
            <a:r>
              <a:rPr lang="en-US" sz="1200" dirty="0" smtClean="0">
                <a:solidFill>
                  <a:srgbClr val="716859"/>
                </a:solidFill>
              </a:rPr>
              <a:t>Remove effect of low signal/high noise regions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612AC73-C5C4-4D4B-B6E4-086E24AC582A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11925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4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0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5" name="Rectangle 11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6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7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1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5" name="Rectangle 84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11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1" name="Rectangle 80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5" name="Freeform 44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Freeform 51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Freeform 57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Freeform 67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Freeform 68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4649096" y="-21511"/>
            <a:ext cx="3505200" cy="231288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1702160"/>
          </a:xfrm>
        </p:spPr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33365" y="4421080"/>
            <a:ext cx="3309803" cy="1260629"/>
          </a:xfrm>
        </p:spPr>
        <p:txBody>
          <a:bodyPr>
            <a:normAutofit/>
          </a:bodyPr>
          <a:lstStyle>
            <a:lvl1pPr marL="0" indent="0" algn="l">
              <a:buNone/>
              <a:defRPr sz="1800">
                <a:solidFill>
                  <a:srgbClr val="42424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CA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738744" y="1516828"/>
            <a:ext cx="2133600" cy="750981"/>
          </a:xfrm>
        </p:spPr>
        <p:txBody>
          <a:bodyPr anchor="b"/>
          <a:lstStyle>
            <a:lvl1pPr algn="l">
              <a:defRPr sz="2400"/>
            </a:lvl1pPr>
          </a:lstStyle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303520" y="5719966"/>
            <a:ext cx="2831592" cy="365125"/>
          </a:xfrm>
        </p:spPr>
        <p:txBody>
          <a:bodyPr>
            <a:normAutofit/>
          </a:bodyPr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9096" y="5719966"/>
            <a:ext cx="643666" cy="365125"/>
          </a:xfrm>
        </p:spPr>
        <p:txBody>
          <a:bodyPr/>
          <a:lstStyle>
            <a:lvl1pPr>
              <a:defRPr>
                <a:solidFill>
                  <a:schemeClr val="accent1"/>
                </a:solidFill>
              </a:defRPr>
            </a:lvl1pPr>
          </a:lstStyle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  <p:sp>
        <p:nvSpPr>
          <p:cNvPr id="89" name="Rectangle 88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030147"/>
            <a:ext cx="1484453" cy="4780344"/>
          </a:xfrm>
        </p:spPr>
        <p:txBody>
          <a:bodyPr vert="eaVert" anchor="ctr"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53296" y="1030147"/>
            <a:ext cx="5423704" cy="4780344"/>
          </a:xfrm>
        </p:spPr>
        <p:txBody>
          <a:bodyPr vert="eaVert"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8645" y="2900829"/>
            <a:ext cx="6637468" cy="1362075"/>
          </a:xfrm>
        </p:spPr>
        <p:txBody>
          <a:bodyPr anchor="b"/>
          <a:lstStyle>
            <a:lvl1pPr algn="l">
              <a:defRPr sz="4000" b="0" cap="none" baseline="0"/>
            </a:lvl1pPr>
          </a:lstStyle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8645" y="4267200"/>
            <a:ext cx="6637467" cy="1520413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042416" y="2313432"/>
            <a:ext cx="3419856" cy="349300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313431"/>
            <a:ext cx="3419856" cy="3493008"/>
          </a:xfrm>
        </p:spPr>
        <p:txBody>
          <a:bodyPr/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12111" y="2316009"/>
            <a:ext cx="3057148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41721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11837" y="2316010"/>
            <a:ext cx="3055717" cy="639762"/>
          </a:xfrm>
        </p:spPr>
        <p:txBody>
          <a:bodyPr anchor="b"/>
          <a:lstStyle>
            <a:lvl1pPr marL="0" indent="0">
              <a:buNone/>
              <a:defRPr sz="2400" b="1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152" y="2974694"/>
            <a:ext cx="3419856" cy="283579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2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3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4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78" name="Rectangle 77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9" name="Rectangle 78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0" name="Rectangle 79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5" name="Rectangle 74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" name="Rectangle 75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" name="Rectangle 76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7" name="Freeform 46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Freeform 50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Hexagon 54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Freeform 58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Hexagon 62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Freeform 69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Freeform 70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6" name="Rectangle 45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  <p:sp>
        <p:nvSpPr>
          <p:cNvPr id="58" name="Rectangle 57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45894" y="856527"/>
            <a:ext cx="3090440" cy="5150734"/>
          </a:xfrm>
        </p:spPr>
        <p:txBody>
          <a:bodyPr/>
          <a:lstStyle>
            <a:lvl1pPr>
              <a:defRPr sz="2400"/>
            </a:lvl1pPr>
            <a:lvl2pPr>
              <a:defRPr sz="2200"/>
            </a:lvl2pPr>
            <a:lvl3pPr>
              <a:defRPr sz="2000"/>
            </a:lvl3pPr>
            <a:lvl4pPr>
              <a:defRPr sz="1800"/>
            </a:lvl4pPr>
            <a:lvl5pPr>
              <a:defRPr sz="16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61" name="Rectangle 60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9833" y="2657434"/>
            <a:ext cx="3304572" cy="1463153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6592" y="4136994"/>
            <a:ext cx="3298784" cy="1517904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-382404" y="0"/>
            <a:ext cx="9932332" cy="6858000"/>
            <a:chOff x="-382404" y="0"/>
            <a:chExt cx="9932332" cy="6858000"/>
          </a:xfrm>
        </p:grpSpPr>
        <p:grpSp>
          <p:nvGrpSpPr>
            <p:cNvPr id="45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75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87" name="Rectangle 8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8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9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6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84" name="Rectangle 83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5" name="Rectangle 84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6" name="Rectangle 85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77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81" name="Rectangle 80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2" name="Rectangle 81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83" name="Rectangle 82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8" name="Rectangle 77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" name="Rectangle 78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" name="Rectangle 79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6" name="Freeform 45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Freeform 47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Freeform 49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Hexagon 60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2" name="Hexagon 61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3" name="Freeform 62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4" name="Hexagon 63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5" name="Hexagon 64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6" name="Hexagon 65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7" name="Hexagon 66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8" name="Hexagon 67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9" name="Hexagon 68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Hexagon 69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1" name="Hexagon 70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Hexagon 71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3" name="Freeform 72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Freeform 73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Rectangle 93"/>
          <p:cNvSpPr/>
          <p:nvPr/>
        </p:nvSpPr>
        <p:spPr>
          <a:xfrm>
            <a:off x="4561242" y="-21511"/>
            <a:ext cx="3679116" cy="6271840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1" name="Rectangle 10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905571" y="601883"/>
            <a:ext cx="3562257" cy="5648445"/>
          </a:xfrm>
          <a:prstGeom prst="rect">
            <a:avLst/>
          </a:prstGeom>
          <a:solidFill>
            <a:srgbClr val="FFFFFF"/>
          </a:solidFill>
          <a:ln w="317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Rectangle 104"/>
          <p:cNvSpPr/>
          <p:nvPr/>
        </p:nvSpPr>
        <p:spPr>
          <a:xfrm>
            <a:off x="4650889" y="6088284"/>
            <a:ext cx="3505200" cy="8174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34424" y="2660904"/>
            <a:ext cx="3300984" cy="146304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CA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005208" y="693795"/>
            <a:ext cx="3359623" cy="5468112"/>
          </a:xfrm>
        </p:spPr>
        <p:txBody>
          <a:bodyPr/>
          <a:lstStyle>
            <a:lvl1pPr marL="0" indent="0">
              <a:buNone/>
              <a:defRPr sz="3200">
                <a:solidFill>
                  <a:schemeClr val="accent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CA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34630" y="4133088"/>
            <a:ext cx="3300573" cy="1519561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rgbClr val="42424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CA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641448" y="5724835"/>
            <a:ext cx="3493664" cy="365125"/>
          </a:xfrm>
        </p:spPr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/>
          <p:cNvGrpSpPr/>
          <p:nvPr/>
        </p:nvGrpSpPr>
        <p:grpSpPr>
          <a:xfrm>
            <a:off x="-304800" y="0"/>
            <a:ext cx="9932332" cy="6858000"/>
            <a:chOff x="-382404" y="0"/>
            <a:chExt cx="9932332" cy="6858000"/>
          </a:xfrm>
        </p:grpSpPr>
        <p:grpSp>
          <p:nvGrpSpPr>
            <p:cNvPr id="43" name="Group 44"/>
            <p:cNvGrpSpPr/>
            <p:nvPr/>
          </p:nvGrpSpPr>
          <p:grpSpPr>
            <a:xfrm>
              <a:off x="0" y="0"/>
              <a:ext cx="9144000" cy="6858000"/>
              <a:chOff x="0" y="0"/>
              <a:chExt cx="9144000" cy="6858000"/>
            </a:xfrm>
          </p:grpSpPr>
          <p:grpSp>
            <p:nvGrpSpPr>
              <p:cNvPr id="101" name="Group 4"/>
              <p:cNvGrpSpPr/>
              <p:nvPr/>
            </p:nvGrpSpPr>
            <p:grpSpPr>
              <a:xfrm>
                <a:off x="0" y="0"/>
                <a:ext cx="2514600" cy="6858000"/>
                <a:chOff x="0" y="0"/>
                <a:chExt cx="2514600" cy="6858000"/>
              </a:xfrm>
            </p:grpSpPr>
            <p:sp>
              <p:nvSpPr>
                <p:cNvPr id="113" name="Rectangle 112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4" name="Rectangle 2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5" name="Rectangle 3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2" name="Group 5"/>
              <p:cNvGrpSpPr/>
              <p:nvPr/>
            </p:nvGrpSpPr>
            <p:grpSpPr>
              <a:xfrm>
                <a:off x="422910" y="0"/>
                <a:ext cx="2514600" cy="6858000"/>
                <a:chOff x="0" y="0"/>
                <a:chExt cx="2514600" cy="6858000"/>
              </a:xfrm>
            </p:grpSpPr>
            <p:sp>
              <p:nvSpPr>
                <p:cNvPr id="110" name="Rectangle 109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1" name="Rectangle 110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12" name="Rectangle 111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03" name="Group 9"/>
              <p:cNvGrpSpPr/>
              <p:nvPr/>
            </p:nvGrpSpPr>
            <p:grpSpPr>
              <a:xfrm rot="10800000">
                <a:off x="6629400" y="0"/>
                <a:ext cx="2514600" cy="6858000"/>
                <a:chOff x="0" y="0"/>
                <a:chExt cx="2514600" cy="6858000"/>
              </a:xfrm>
            </p:grpSpPr>
            <p:sp>
              <p:nvSpPr>
                <p:cNvPr id="107" name="Rectangle 106"/>
                <p:cNvSpPr/>
                <p:nvPr/>
              </p:nvSpPr>
              <p:spPr>
                <a:xfrm>
                  <a:off x="914400" y="0"/>
                  <a:ext cx="1600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8" name="Rectangle 107"/>
                <p:cNvSpPr/>
                <p:nvPr/>
              </p:nvSpPr>
              <p:spPr>
                <a:xfrm>
                  <a:off x="0" y="0"/>
                  <a:ext cx="4572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9" name="Rectangle 108"/>
                <p:cNvSpPr/>
                <p:nvPr/>
              </p:nvSpPr>
              <p:spPr>
                <a:xfrm>
                  <a:off x="228600" y="0"/>
                  <a:ext cx="762000" cy="6858000"/>
                </a:xfrm>
                <a:prstGeom prst="rect">
                  <a:avLst/>
                </a:prstGeom>
                <a:solidFill>
                  <a:schemeClr val="bg1">
                    <a:alpha val="1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04" name="Rectangle 103"/>
              <p:cNvSpPr/>
              <p:nvPr/>
            </p:nvSpPr>
            <p:spPr>
              <a:xfrm>
                <a:off x="3810000" y="0"/>
                <a:ext cx="28194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Rectangle 104"/>
              <p:cNvSpPr/>
              <p:nvPr/>
            </p:nvSpPr>
            <p:spPr>
              <a:xfrm>
                <a:off x="2895600" y="0"/>
                <a:ext cx="4572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Rectangle 105"/>
              <p:cNvSpPr/>
              <p:nvPr/>
            </p:nvSpPr>
            <p:spPr>
              <a:xfrm>
                <a:off x="3124200" y="0"/>
                <a:ext cx="762000" cy="6858000"/>
              </a:xfrm>
              <a:prstGeom prst="rect">
                <a:avLst/>
              </a:prstGeom>
              <a:solidFill>
                <a:schemeClr val="bg1">
                  <a:alpha val="1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Freeform 43"/>
            <p:cNvSpPr/>
            <p:nvPr/>
          </p:nvSpPr>
          <p:spPr>
            <a:xfrm>
              <a:off x="-11875" y="5035138"/>
              <a:ext cx="9144000" cy="1175655"/>
            </a:xfrm>
            <a:custGeom>
              <a:avLst/>
              <a:gdLst>
                <a:gd name="connsiteX0" fmla="*/ 0 w 9144000"/>
                <a:gd name="connsiteY0" fmla="*/ 1116280 h 1175656"/>
                <a:gd name="connsiteX1" fmla="*/ 1674420 w 9144000"/>
                <a:gd name="connsiteY1" fmla="*/ 1163781 h 1175656"/>
                <a:gd name="connsiteX2" fmla="*/ 4120737 w 9144000"/>
                <a:gd name="connsiteY2" fmla="*/ 1045028 h 1175656"/>
                <a:gd name="connsiteX3" fmla="*/ 7172696 w 9144000"/>
                <a:gd name="connsiteY3" fmla="*/ 605641 h 1175656"/>
                <a:gd name="connsiteX4" fmla="*/ 9144000 w 9144000"/>
                <a:gd name="connsiteY4" fmla="*/ 0 h 1175656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270659 h 1330035"/>
                <a:gd name="connsiteX1" fmla="*/ 1674420 w 9144000"/>
                <a:gd name="connsiteY1" fmla="*/ 1318160 h 1330035"/>
                <a:gd name="connsiteX2" fmla="*/ 4120737 w 9144000"/>
                <a:gd name="connsiteY2" fmla="*/ 1199407 h 1330035"/>
                <a:gd name="connsiteX3" fmla="*/ 7172696 w 9144000"/>
                <a:gd name="connsiteY3" fmla="*/ 760020 h 1330035"/>
                <a:gd name="connsiteX4" fmla="*/ 9144000 w 9144000"/>
                <a:gd name="connsiteY4" fmla="*/ 0 h 1330035"/>
                <a:gd name="connsiteX0" fmla="*/ 0 w 9144000"/>
                <a:gd name="connsiteY0" fmla="*/ 1116279 h 1175655"/>
                <a:gd name="connsiteX1" fmla="*/ 1674420 w 9144000"/>
                <a:gd name="connsiteY1" fmla="*/ 1163780 h 1175655"/>
                <a:gd name="connsiteX2" fmla="*/ 4120737 w 9144000"/>
                <a:gd name="connsiteY2" fmla="*/ 1045027 h 1175655"/>
                <a:gd name="connsiteX3" fmla="*/ 7172696 w 9144000"/>
                <a:gd name="connsiteY3" fmla="*/ 605640 h 1175655"/>
                <a:gd name="connsiteX4" fmla="*/ 9144000 w 9144000"/>
                <a:gd name="connsiteY4" fmla="*/ 0 h 11756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1175655">
                  <a:moveTo>
                    <a:pt x="0" y="1116279"/>
                  </a:moveTo>
                  <a:cubicBezTo>
                    <a:pt x="493815" y="1145967"/>
                    <a:pt x="987631" y="1175655"/>
                    <a:pt x="1674420" y="1163780"/>
                  </a:cubicBezTo>
                  <a:cubicBezTo>
                    <a:pt x="2361209" y="1151905"/>
                    <a:pt x="3204358" y="1138050"/>
                    <a:pt x="4120737" y="1045027"/>
                  </a:cubicBezTo>
                  <a:cubicBezTo>
                    <a:pt x="5037116" y="952004"/>
                    <a:pt x="6335486" y="779811"/>
                    <a:pt x="7172696" y="605640"/>
                  </a:cubicBezTo>
                  <a:cubicBezTo>
                    <a:pt x="8009907" y="431469"/>
                    <a:pt x="8866910" y="154379"/>
                    <a:pt x="9144000" y="0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>
              <a:off x="-11875" y="3467595"/>
              <a:ext cx="9144000" cy="890650"/>
            </a:xfrm>
            <a:custGeom>
              <a:avLst/>
              <a:gdLst>
                <a:gd name="connsiteX0" fmla="*/ 0 w 9144000"/>
                <a:gd name="connsiteY0" fmla="*/ 890650 h 890650"/>
                <a:gd name="connsiteX1" fmla="*/ 1045028 w 9144000"/>
                <a:gd name="connsiteY1" fmla="*/ 475013 h 890650"/>
                <a:gd name="connsiteX2" fmla="*/ 3111335 w 9144000"/>
                <a:gd name="connsiteY2" fmla="*/ 71252 h 890650"/>
                <a:gd name="connsiteX3" fmla="*/ 5913911 w 9144000"/>
                <a:gd name="connsiteY3" fmla="*/ 71252 h 890650"/>
                <a:gd name="connsiteX4" fmla="*/ 9144000 w 9144000"/>
                <a:gd name="connsiteY4" fmla="*/ 498764 h 8906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144000" h="890650">
                  <a:moveTo>
                    <a:pt x="0" y="890650"/>
                  </a:moveTo>
                  <a:cubicBezTo>
                    <a:pt x="263236" y="751114"/>
                    <a:pt x="526472" y="611579"/>
                    <a:pt x="1045028" y="475013"/>
                  </a:cubicBezTo>
                  <a:cubicBezTo>
                    <a:pt x="1563584" y="338447"/>
                    <a:pt x="2299855" y="138545"/>
                    <a:pt x="3111335" y="71252"/>
                  </a:cubicBezTo>
                  <a:cubicBezTo>
                    <a:pt x="3922815" y="3959"/>
                    <a:pt x="4908467" y="0"/>
                    <a:pt x="5913911" y="71252"/>
                  </a:cubicBezTo>
                  <a:cubicBezTo>
                    <a:pt x="6919355" y="142504"/>
                    <a:pt x="8595756" y="427512"/>
                    <a:pt x="9144000" y="498764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Freeform 45"/>
            <p:cNvSpPr/>
            <p:nvPr/>
          </p:nvSpPr>
          <p:spPr>
            <a:xfrm>
              <a:off x="-23751" y="5640779"/>
              <a:ext cx="3004457" cy="1211283"/>
            </a:xfrm>
            <a:custGeom>
              <a:avLst/>
              <a:gdLst>
                <a:gd name="connsiteX0" fmla="*/ 0 w 3004457"/>
                <a:gd name="connsiteY0" fmla="*/ 0 h 1211283"/>
                <a:gd name="connsiteX1" fmla="*/ 3004457 w 3004457"/>
                <a:gd name="connsiteY1" fmla="*/ 1211283 h 12112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3004457" h="1211283">
                  <a:moveTo>
                    <a:pt x="0" y="0"/>
                  </a:moveTo>
                  <a:cubicBezTo>
                    <a:pt x="1103415" y="501732"/>
                    <a:pt x="2206831" y="1003465"/>
                    <a:pt x="3004457" y="1211283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Freeform 46"/>
            <p:cNvSpPr/>
            <p:nvPr/>
          </p:nvSpPr>
          <p:spPr>
            <a:xfrm>
              <a:off x="-11875" y="5284519"/>
              <a:ext cx="9144000" cy="1478478"/>
            </a:xfrm>
            <a:custGeom>
              <a:avLst/>
              <a:gdLst>
                <a:gd name="connsiteX0" fmla="*/ 0 w 9144000"/>
                <a:gd name="connsiteY0" fmla="*/ 0 h 1478478"/>
                <a:gd name="connsiteX1" fmla="*/ 1104405 w 9144000"/>
                <a:gd name="connsiteY1" fmla="*/ 344385 h 1478478"/>
                <a:gd name="connsiteX2" fmla="*/ 3194462 w 9144000"/>
                <a:gd name="connsiteY2" fmla="*/ 866899 h 1478478"/>
                <a:gd name="connsiteX3" fmla="*/ 5676405 w 9144000"/>
                <a:gd name="connsiteY3" fmla="*/ 1282536 h 1478478"/>
                <a:gd name="connsiteX4" fmla="*/ 7730836 w 9144000"/>
                <a:gd name="connsiteY4" fmla="*/ 1448790 h 1478478"/>
                <a:gd name="connsiteX5" fmla="*/ 8573984 w 9144000"/>
                <a:gd name="connsiteY5" fmla="*/ 1460665 h 1478478"/>
                <a:gd name="connsiteX6" fmla="*/ 9144000 w 9144000"/>
                <a:gd name="connsiteY6" fmla="*/ 1425039 h 147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9144000" h="1478478">
                  <a:moveTo>
                    <a:pt x="0" y="0"/>
                  </a:moveTo>
                  <a:cubicBezTo>
                    <a:pt x="285997" y="99951"/>
                    <a:pt x="571995" y="199902"/>
                    <a:pt x="1104405" y="344385"/>
                  </a:cubicBezTo>
                  <a:cubicBezTo>
                    <a:pt x="1636815" y="488868"/>
                    <a:pt x="2432462" y="710541"/>
                    <a:pt x="3194462" y="866899"/>
                  </a:cubicBezTo>
                  <a:cubicBezTo>
                    <a:pt x="3956462" y="1023258"/>
                    <a:pt x="4920343" y="1185554"/>
                    <a:pt x="5676405" y="1282536"/>
                  </a:cubicBezTo>
                  <a:cubicBezTo>
                    <a:pt x="6432467" y="1379518"/>
                    <a:pt x="7247906" y="1419102"/>
                    <a:pt x="7730836" y="1448790"/>
                  </a:cubicBezTo>
                  <a:cubicBezTo>
                    <a:pt x="8213766" y="1478478"/>
                    <a:pt x="8338457" y="1464623"/>
                    <a:pt x="8573984" y="1460665"/>
                  </a:cubicBezTo>
                  <a:cubicBezTo>
                    <a:pt x="8809511" y="1456707"/>
                    <a:pt x="8976755" y="1440873"/>
                    <a:pt x="9144000" y="1425039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Freeform 48"/>
            <p:cNvSpPr/>
            <p:nvPr/>
          </p:nvSpPr>
          <p:spPr>
            <a:xfrm>
              <a:off x="2137558" y="5132120"/>
              <a:ext cx="6982691" cy="1719942"/>
            </a:xfrm>
            <a:custGeom>
              <a:avLst/>
              <a:gdLst>
                <a:gd name="connsiteX0" fmla="*/ 0 w 6982691"/>
                <a:gd name="connsiteY0" fmla="*/ 1719942 h 1719942"/>
                <a:gd name="connsiteX1" fmla="*/ 546265 w 6982691"/>
                <a:gd name="connsiteY1" fmla="*/ 1185553 h 1719942"/>
                <a:gd name="connsiteX2" fmla="*/ 1330037 w 6982691"/>
                <a:gd name="connsiteY2" fmla="*/ 710540 h 1719942"/>
                <a:gd name="connsiteX3" fmla="*/ 2078182 w 6982691"/>
                <a:gd name="connsiteY3" fmla="*/ 437407 h 1719942"/>
                <a:gd name="connsiteX4" fmla="*/ 3348842 w 6982691"/>
                <a:gd name="connsiteY4" fmla="*/ 152399 h 1719942"/>
                <a:gd name="connsiteX5" fmla="*/ 4001985 w 6982691"/>
                <a:gd name="connsiteY5" fmla="*/ 69272 h 1719942"/>
                <a:gd name="connsiteX6" fmla="*/ 5047013 w 6982691"/>
                <a:gd name="connsiteY6" fmla="*/ 9896 h 1719942"/>
                <a:gd name="connsiteX7" fmla="*/ 5890161 w 6982691"/>
                <a:gd name="connsiteY7" fmla="*/ 9896 h 1719942"/>
                <a:gd name="connsiteX8" fmla="*/ 6495803 w 6982691"/>
                <a:gd name="connsiteY8" fmla="*/ 9896 h 1719942"/>
                <a:gd name="connsiteX9" fmla="*/ 6899564 w 6982691"/>
                <a:gd name="connsiteY9" fmla="*/ 33646 h 1719942"/>
                <a:gd name="connsiteX10" fmla="*/ 6982691 w 6982691"/>
                <a:gd name="connsiteY10" fmla="*/ 45522 h 1719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82691" h="1719942">
                  <a:moveTo>
                    <a:pt x="0" y="1719942"/>
                  </a:moveTo>
                  <a:cubicBezTo>
                    <a:pt x="162296" y="1536864"/>
                    <a:pt x="324592" y="1353787"/>
                    <a:pt x="546265" y="1185553"/>
                  </a:cubicBezTo>
                  <a:cubicBezTo>
                    <a:pt x="767938" y="1017319"/>
                    <a:pt x="1074718" y="835231"/>
                    <a:pt x="1330037" y="710540"/>
                  </a:cubicBezTo>
                  <a:cubicBezTo>
                    <a:pt x="1585356" y="585849"/>
                    <a:pt x="1741715" y="530430"/>
                    <a:pt x="2078182" y="437407"/>
                  </a:cubicBezTo>
                  <a:cubicBezTo>
                    <a:pt x="2414649" y="344384"/>
                    <a:pt x="3028208" y="213755"/>
                    <a:pt x="3348842" y="152399"/>
                  </a:cubicBezTo>
                  <a:cubicBezTo>
                    <a:pt x="3669476" y="91043"/>
                    <a:pt x="3718957" y="93022"/>
                    <a:pt x="4001985" y="69272"/>
                  </a:cubicBezTo>
                  <a:cubicBezTo>
                    <a:pt x="4285013" y="45522"/>
                    <a:pt x="4732317" y="19792"/>
                    <a:pt x="5047013" y="9896"/>
                  </a:cubicBezTo>
                  <a:cubicBezTo>
                    <a:pt x="5361709" y="0"/>
                    <a:pt x="5890161" y="9896"/>
                    <a:pt x="5890161" y="9896"/>
                  </a:cubicBezTo>
                  <a:lnTo>
                    <a:pt x="6495803" y="9896"/>
                  </a:lnTo>
                  <a:cubicBezTo>
                    <a:pt x="6664037" y="13854"/>
                    <a:pt x="6818416" y="27708"/>
                    <a:pt x="6899564" y="33646"/>
                  </a:cubicBezTo>
                  <a:cubicBezTo>
                    <a:pt x="6980712" y="39584"/>
                    <a:pt x="6953003" y="37605"/>
                    <a:pt x="6982691" y="45522"/>
                  </a:cubicBezTo>
                </a:path>
              </a:pathLst>
            </a:custGeom>
            <a:ln w="6350">
              <a:solidFill>
                <a:schemeClr val="bg1">
                  <a:alpha val="2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Hexagon 49"/>
            <p:cNvSpPr/>
            <p:nvPr/>
          </p:nvSpPr>
          <p:spPr>
            <a:xfrm rot="1800000">
              <a:off x="2996165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1" name="Hexagon 50"/>
            <p:cNvSpPr/>
            <p:nvPr/>
          </p:nvSpPr>
          <p:spPr>
            <a:xfrm rot="1800000">
              <a:off x="3720065" y="41260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Hexagon 51"/>
            <p:cNvSpPr/>
            <p:nvPr/>
          </p:nvSpPr>
          <p:spPr>
            <a:xfrm rot="1800000">
              <a:off x="3729591" y="159242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Hexagon 52"/>
            <p:cNvSpPr/>
            <p:nvPr/>
          </p:nvSpPr>
          <p:spPr>
            <a:xfrm rot="1800000">
              <a:off x="2977115" y="32560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Hexagon 53"/>
            <p:cNvSpPr/>
            <p:nvPr/>
          </p:nvSpPr>
          <p:spPr>
            <a:xfrm rot="1800000">
              <a:off x="4463014" y="53833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6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5" name="Freeform 54"/>
            <p:cNvSpPr/>
            <p:nvPr/>
          </p:nvSpPr>
          <p:spPr>
            <a:xfrm rot="1800000">
              <a:off x="-382404" y="4201528"/>
              <a:ext cx="1261499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56357 w 1261499"/>
                <a:gd name="connsiteY5" fmla="*/ 1388236 h 1388236"/>
                <a:gd name="connsiteX6" fmla="*/ 0 w 1261499"/>
                <a:gd name="connsiteY6" fmla="*/ 105098 h 1388236"/>
                <a:gd name="connsiteX0" fmla="*/ 0 w 1261499"/>
                <a:gd name="connsiteY0" fmla="*/ 105098 h 1388236"/>
                <a:gd name="connsiteX1" fmla="*/ 56357 w 1261499"/>
                <a:gd name="connsiteY1" fmla="*/ 0 h 1388236"/>
                <a:gd name="connsiteX2" fmla="*/ 865241 w 1261499"/>
                <a:gd name="connsiteY2" fmla="*/ 0 h 1388236"/>
                <a:gd name="connsiteX3" fmla="*/ 1261499 w 1261499"/>
                <a:gd name="connsiteY3" fmla="*/ 694118 h 1388236"/>
                <a:gd name="connsiteX4" fmla="*/ 865241 w 1261499"/>
                <a:gd name="connsiteY4" fmla="*/ 1388236 h 1388236"/>
                <a:gd name="connsiteX5" fmla="*/ 744578 w 1261499"/>
                <a:gd name="connsiteY5" fmla="*/ 1387893 h 1388236"/>
                <a:gd name="connsiteX6" fmla="*/ 0 w 1261499"/>
                <a:gd name="connsiteY6" fmla="*/ 10509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61499" h="1388236">
                  <a:moveTo>
                    <a:pt x="0" y="105098"/>
                  </a:moveTo>
                  <a:lnTo>
                    <a:pt x="56357" y="0"/>
                  </a:lnTo>
                  <a:lnTo>
                    <a:pt x="865241" y="0"/>
                  </a:lnTo>
                  <a:lnTo>
                    <a:pt x="1261499" y="694118"/>
                  </a:lnTo>
                  <a:lnTo>
                    <a:pt x="865241" y="1388236"/>
                  </a:lnTo>
                  <a:lnTo>
                    <a:pt x="744578" y="1387893"/>
                  </a:lnTo>
                  <a:lnTo>
                    <a:pt x="0" y="105098"/>
                  </a:ln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Hexagon 55"/>
            <p:cNvSpPr/>
            <p:nvPr/>
          </p:nvSpPr>
          <p:spPr>
            <a:xfrm rot="1800000">
              <a:off x="24365" y="540242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7" name="Hexagon 56"/>
            <p:cNvSpPr/>
            <p:nvPr/>
          </p:nvSpPr>
          <p:spPr>
            <a:xfrm rot="1800000">
              <a:off x="52941" y="28497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8" name="Hexagon 57"/>
            <p:cNvSpPr/>
            <p:nvPr/>
          </p:nvSpPr>
          <p:spPr>
            <a:xfrm rot="1800000">
              <a:off x="776840" y="4126077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Hexagon 58"/>
            <p:cNvSpPr/>
            <p:nvPr/>
          </p:nvSpPr>
          <p:spPr>
            <a:xfrm rot="1800000">
              <a:off x="1510265" y="54119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0" name="Hexagon 59"/>
            <p:cNvSpPr/>
            <p:nvPr/>
          </p:nvSpPr>
          <p:spPr>
            <a:xfrm rot="1800000">
              <a:off x="1529316" y="2859252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5" name="Hexagon 94"/>
            <p:cNvSpPr/>
            <p:nvPr/>
          </p:nvSpPr>
          <p:spPr>
            <a:xfrm rot="1800000">
              <a:off x="795890" y="1563853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6" name="Hexagon 95"/>
            <p:cNvSpPr/>
            <p:nvPr/>
          </p:nvSpPr>
          <p:spPr>
            <a:xfrm rot="1800000">
              <a:off x="6806166" y="414512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10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7" name="Hexagon 96"/>
            <p:cNvSpPr/>
            <p:nvPr/>
          </p:nvSpPr>
          <p:spPr>
            <a:xfrm rot="1800000">
              <a:off x="7549116" y="5421479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8" name="Hexagon 97"/>
            <p:cNvSpPr/>
            <p:nvPr/>
          </p:nvSpPr>
          <p:spPr>
            <a:xfrm rot="1800000">
              <a:off x="7549117" y="2868778"/>
              <a:ext cx="1601400" cy="1388236"/>
            </a:xfrm>
            <a:prstGeom prst="hexagon">
              <a:avLst>
                <a:gd name="adj" fmla="val 28544"/>
                <a:gd name="vf" fmla="val 115470"/>
              </a:avLst>
            </a:prstGeom>
            <a:solidFill>
              <a:schemeClr val="bg1">
                <a:alpha val="7000"/>
              </a:schemeClr>
            </a:solidFill>
            <a:ln w="12700">
              <a:solidFill>
                <a:schemeClr val="bg1">
                  <a:alpha val="8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9" name="Freeform 98"/>
            <p:cNvSpPr/>
            <p:nvPr/>
          </p:nvSpPr>
          <p:spPr>
            <a:xfrm rot="1800000">
              <a:off x="8306521" y="4055629"/>
              <a:ext cx="1243407" cy="1388236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474029 w 1601400"/>
                <a:gd name="connsiteY2" fmla="*/ 4016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243407"/>
                <a:gd name="connsiteY0" fmla="*/ 694118 h 1388236"/>
                <a:gd name="connsiteX1" fmla="*/ 396258 w 1243407"/>
                <a:gd name="connsiteY1" fmla="*/ 0 h 1388236"/>
                <a:gd name="connsiteX2" fmla="*/ 474029 w 1243407"/>
                <a:gd name="connsiteY2" fmla="*/ 4016 h 1388236"/>
                <a:gd name="connsiteX3" fmla="*/ 1243407 w 1243407"/>
                <a:gd name="connsiteY3" fmla="*/ 1325983 h 1388236"/>
                <a:gd name="connsiteX4" fmla="*/ 1205142 w 1243407"/>
                <a:gd name="connsiteY4" fmla="*/ 1388236 h 1388236"/>
                <a:gd name="connsiteX5" fmla="*/ 396258 w 1243407"/>
                <a:gd name="connsiteY5" fmla="*/ 1388236 h 1388236"/>
                <a:gd name="connsiteX6" fmla="*/ 0 w 1243407"/>
                <a:gd name="connsiteY6" fmla="*/ 694118 h 13882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3407" h="1388236">
                  <a:moveTo>
                    <a:pt x="0" y="694118"/>
                  </a:moveTo>
                  <a:lnTo>
                    <a:pt x="396258" y="0"/>
                  </a:lnTo>
                  <a:lnTo>
                    <a:pt x="474029" y="4016"/>
                  </a:lnTo>
                  <a:lnTo>
                    <a:pt x="1243407" y="1325983"/>
                  </a:lnTo>
                  <a:lnTo>
                    <a:pt x="1205142" y="1388236"/>
                  </a:lnTo>
                  <a:lnTo>
                    <a:pt x="396258" y="1388236"/>
                  </a:lnTo>
                  <a:lnTo>
                    <a:pt x="0" y="694118"/>
                  </a:lnTo>
                  <a:close/>
                </a:path>
              </a:pathLst>
            </a:custGeom>
            <a:solidFill>
              <a:schemeClr val="bg1">
                <a:alpha val="400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0" name="Freeform 99"/>
            <p:cNvSpPr/>
            <p:nvPr/>
          </p:nvSpPr>
          <p:spPr>
            <a:xfrm rot="1800000">
              <a:off x="8306771" y="1511524"/>
              <a:ext cx="1241871" cy="1388822"/>
            </a:xfrm>
            <a:custGeom>
              <a:avLst/>
              <a:gdLst>
                <a:gd name="connsiteX0" fmla="*/ 0 w 1601400"/>
                <a:gd name="connsiteY0" fmla="*/ 694118 h 1388236"/>
                <a:gd name="connsiteX1" fmla="*/ 396258 w 1601400"/>
                <a:gd name="connsiteY1" fmla="*/ 0 h 1388236"/>
                <a:gd name="connsiteX2" fmla="*/ 1205142 w 1601400"/>
                <a:gd name="connsiteY2" fmla="*/ 0 h 1388236"/>
                <a:gd name="connsiteX3" fmla="*/ 1601400 w 1601400"/>
                <a:gd name="connsiteY3" fmla="*/ 694118 h 1388236"/>
                <a:gd name="connsiteX4" fmla="*/ 1205142 w 1601400"/>
                <a:gd name="connsiteY4" fmla="*/ 1388236 h 1388236"/>
                <a:gd name="connsiteX5" fmla="*/ 396258 w 1601400"/>
                <a:gd name="connsiteY5" fmla="*/ 1388236 h 1388236"/>
                <a:gd name="connsiteX6" fmla="*/ 0 w 1601400"/>
                <a:gd name="connsiteY6" fmla="*/ 694118 h 1388236"/>
                <a:gd name="connsiteX0" fmla="*/ 0 w 1601400"/>
                <a:gd name="connsiteY0" fmla="*/ 694704 h 1388822"/>
                <a:gd name="connsiteX1" fmla="*/ 396258 w 1601400"/>
                <a:gd name="connsiteY1" fmla="*/ 586 h 1388822"/>
                <a:gd name="connsiteX2" fmla="*/ 482002 w 1601400"/>
                <a:gd name="connsiteY2" fmla="*/ 0 h 1388822"/>
                <a:gd name="connsiteX3" fmla="*/ 1601400 w 1601400"/>
                <a:gd name="connsiteY3" fmla="*/ 694704 h 1388822"/>
                <a:gd name="connsiteX4" fmla="*/ 1205142 w 1601400"/>
                <a:gd name="connsiteY4" fmla="*/ 1388822 h 1388822"/>
                <a:gd name="connsiteX5" fmla="*/ 396258 w 1601400"/>
                <a:gd name="connsiteY5" fmla="*/ 1388822 h 1388822"/>
                <a:gd name="connsiteX6" fmla="*/ 0 w 1601400"/>
                <a:gd name="connsiteY6" fmla="*/ 694704 h 1388822"/>
                <a:gd name="connsiteX0" fmla="*/ 0 w 1241871"/>
                <a:gd name="connsiteY0" fmla="*/ 694704 h 1388822"/>
                <a:gd name="connsiteX1" fmla="*/ 396258 w 1241871"/>
                <a:gd name="connsiteY1" fmla="*/ 586 h 1388822"/>
                <a:gd name="connsiteX2" fmla="*/ 482002 w 1241871"/>
                <a:gd name="connsiteY2" fmla="*/ 0 h 1388822"/>
                <a:gd name="connsiteX3" fmla="*/ 1241871 w 1241871"/>
                <a:gd name="connsiteY3" fmla="*/ 1323912 h 1388822"/>
                <a:gd name="connsiteX4" fmla="*/ 1205142 w 1241871"/>
                <a:gd name="connsiteY4" fmla="*/ 1388822 h 1388822"/>
                <a:gd name="connsiteX5" fmla="*/ 396258 w 1241871"/>
                <a:gd name="connsiteY5" fmla="*/ 1388822 h 1388822"/>
                <a:gd name="connsiteX6" fmla="*/ 0 w 1241871"/>
                <a:gd name="connsiteY6" fmla="*/ 694704 h 1388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41871" h="1388822">
                  <a:moveTo>
                    <a:pt x="0" y="694704"/>
                  </a:moveTo>
                  <a:lnTo>
                    <a:pt x="396258" y="586"/>
                  </a:lnTo>
                  <a:lnTo>
                    <a:pt x="482002" y="0"/>
                  </a:lnTo>
                  <a:lnTo>
                    <a:pt x="1241871" y="1323912"/>
                  </a:lnTo>
                  <a:lnTo>
                    <a:pt x="1205142" y="1388822"/>
                  </a:lnTo>
                  <a:lnTo>
                    <a:pt x="396258" y="1388822"/>
                  </a:lnTo>
                  <a:lnTo>
                    <a:pt x="0" y="694704"/>
                  </a:lnTo>
                  <a:close/>
                </a:path>
              </a:pathLst>
            </a:custGeom>
            <a:solidFill>
              <a:schemeClr val="bg1">
                <a:alpha val="0"/>
              </a:schemeClr>
            </a:solidFill>
            <a:ln w="12700">
              <a:solidFill>
                <a:schemeClr val="bg1">
                  <a:alpha val="12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6" name="Rectangle 65"/>
          <p:cNvSpPr/>
          <p:nvPr/>
        </p:nvSpPr>
        <p:spPr>
          <a:xfrm>
            <a:off x="457200" y="333487"/>
            <a:ext cx="8229600" cy="6185647"/>
          </a:xfrm>
          <a:prstGeom prst="rect">
            <a:avLst/>
          </a:prstGeom>
          <a:solidFill>
            <a:schemeClr val="bg1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4561242" y="-21511"/>
            <a:ext cx="3679116" cy="699244"/>
          </a:xfrm>
          <a:prstGeom prst="rect">
            <a:avLst/>
          </a:prstGeom>
          <a:solidFill>
            <a:srgbClr val="F5F5F5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Rectangle 70"/>
          <p:cNvSpPr/>
          <p:nvPr/>
        </p:nvSpPr>
        <p:spPr>
          <a:xfrm>
            <a:off x="4649096" y="-21510"/>
            <a:ext cx="3505200" cy="62393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CA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43492" y="2323652"/>
            <a:ext cx="6777317" cy="350897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CA" smtClean="0"/>
              <a:t>Click to edit Master text styles</a:t>
            </a:r>
          </a:p>
          <a:p>
            <a:pPr lvl="1"/>
            <a:r>
              <a:rPr lang="en-CA" smtClean="0"/>
              <a:t>Second level</a:t>
            </a:r>
          </a:p>
          <a:p>
            <a:pPr lvl="2"/>
            <a:r>
              <a:rPr lang="en-CA" smtClean="0"/>
              <a:t>Third level</a:t>
            </a:r>
          </a:p>
          <a:p>
            <a:pPr lvl="3"/>
            <a:r>
              <a:rPr lang="en-CA" smtClean="0"/>
              <a:t>Fourth level</a:t>
            </a:r>
          </a:p>
          <a:p>
            <a:pPr lvl="4"/>
            <a:r>
              <a:rPr lang="en-CA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997388" y="224492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FEFEFE"/>
                </a:solidFill>
              </a:defRPr>
            </a:lvl1pPr>
          </a:lstStyle>
          <a:p>
            <a:fld id="{0163E306-CDBA-3344-97E5-65ECCBCF6BA2}" type="datetimeFigureOut">
              <a:rPr lang="en-US" smtClean="0"/>
              <a:t>12-06-29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41448" y="5852160"/>
            <a:ext cx="350215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649096" y="224491"/>
            <a:ext cx="133215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EFEFE"/>
                </a:solidFill>
              </a:defRPr>
            </a:lvl1pPr>
          </a:lstStyle>
          <a:p>
            <a:fld id="{7C0A43A3-235D-CE4E-8EDD-DA91223FC75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spcBef>
          <a:spcPct val="0"/>
        </a:spcBef>
        <a:buNone/>
        <a:defRPr sz="40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640080" indent="-27432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91440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2471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32588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1517904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719072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920240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121408" indent="-228600" algn="l" defTabSz="914400" rtl="0" eaLnBrk="1" latinLnBrk="0" hangingPunct="1">
        <a:spcBef>
          <a:spcPct val="20000"/>
        </a:spcBef>
        <a:buClr>
          <a:schemeClr val="accent1"/>
        </a:buClr>
        <a:buSzPct val="76000"/>
        <a:buFont typeface="Wingdings 2" pitchFamily="18" charset="2"/>
        <a:buChar char="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emf"/><Relationship Id="rId3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emf"/><Relationship Id="rId3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34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1" Type="http://schemas.microsoft.com/office/2007/relationships/media" Target="file://localhost/Users/LowDecarie/Documents/PhD/Experiments/St-Hilaire-Amplifying-Bioreactor-2012/Curieux%20de%20nature%202012.ppt_media/chlorophyll-1.mov" TargetMode="External"/><Relationship Id="rId2" Type="http://schemas.openxmlformats.org/officeDocument/2006/relationships/video" Target="file://localhost/Users/LowDecarie/Documents/PhD/Experiments/St-Hilaire-Amplifying-Bioreactor-2012/Curieux%20de%20nature%202012.ppt_media/chlorophyll-1.mov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2.png"/><Relationship Id="rId5" Type="http://schemas.openxmlformats.org/officeDocument/2006/relationships/image" Target="../media/image40.png"/><Relationship Id="rId6" Type="http://schemas.openxmlformats.org/officeDocument/2006/relationships/image" Target="../media/image41.png"/><Relationship Id="rId7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3.png"/><Relationship Id="rId12" Type="http://schemas.openxmlformats.org/officeDocument/2006/relationships/image" Target="../media/image54.png"/><Relationship Id="rId13" Type="http://schemas.openxmlformats.org/officeDocument/2006/relationships/image" Target="../media/image55.png"/><Relationship Id="rId14" Type="http://schemas.openxmlformats.org/officeDocument/2006/relationships/image" Target="../media/image56.png"/><Relationship Id="rId15" Type="http://schemas.openxmlformats.org/officeDocument/2006/relationships/image" Target="../media/image57.png"/><Relationship Id="rId16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Relationship Id="rId7" Type="http://schemas.openxmlformats.org/officeDocument/2006/relationships/image" Target="../media/image49.png"/><Relationship Id="rId8" Type="http://schemas.openxmlformats.org/officeDocument/2006/relationships/image" Target="../media/image50.png"/><Relationship Id="rId9" Type="http://schemas.openxmlformats.org/officeDocument/2006/relationships/image" Target="../media/image51.png"/><Relationship Id="rId10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.png"/><Relationship Id="rId12" Type="http://schemas.openxmlformats.org/officeDocument/2006/relationships/image" Target="../media/image17.png"/><Relationship Id="rId13" Type="http://schemas.openxmlformats.org/officeDocument/2006/relationships/image" Target="../media/image18.png"/><Relationship Id="rId1" Type="http://schemas.microsoft.com/office/2007/relationships/media" Target="file://localhost/Users/LowDecarie/Documents/PhD/Experiments/St-Hilaire-Amplifying-Bioreactor-2012/Curieux%20de%20nature%202012.ppt_media/Chlamydomonas%20-%20DIC%20Microscope%20(hq)-1.mov" TargetMode="External"/><Relationship Id="rId2" Type="http://schemas.openxmlformats.org/officeDocument/2006/relationships/video" Target="file://localhost/Users/LowDecarie/Documents/PhD/Experiments/St-Hilaire-Amplifying-Bioreactor-2012/Curieux%20de%20nature%202012.ppt_media/Chlamydomonas%20-%20DIC%20Microscope%20(hq)-1.mov" TargetMode="External"/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0.emf"/><Relationship Id="rId5" Type="http://schemas.openxmlformats.org/officeDocument/2006/relationships/image" Target="../media/image11.png"/><Relationship Id="rId6" Type="http://schemas.openxmlformats.org/officeDocument/2006/relationships/image" Target="../media/image12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Relationship Id="rId9" Type="http://schemas.openxmlformats.org/officeDocument/2006/relationships/image" Target="../media/image15.png"/><Relationship Id="rId10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733365" y="2708476"/>
            <a:ext cx="3313355" cy="957591"/>
          </a:xfrm>
        </p:spPr>
        <p:txBody>
          <a:bodyPr>
            <a:normAutofit/>
          </a:bodyPr>
          <a:lstStyle/>
          <a:p>
            <a:r>
              <a:rPr lang="en-US" sz="2400" dirty="0" smtClean="0">
                <a:solidFill>
                  <a:srgbClr val="716859"/>
                </a:solidFill>
              </a:rPr>
              <a:t>Getting more out of</a:t>
            </a:r>
            <a:br>
              <a:rPr lang="en-US" sz="2400" dirty="0" smtClean="0">
                <a:solidFill>
                  <a:srgbClr val="716859"/>
                </a:solidFill>
              </a:rPr>
            </a:br>
            <a:r>
              <a:rPr lang="en-US" sz="2400" dirty="0" smtClean="0">
                <a:solidFill>
                  <a:srgbClr val="716859"/>
                </a:solidFill>
              </a:rPr>
              <a:t>Sanger sequencing</a:t>
            </a:r>
            <a:endParaRPr lang="en-US" sz="2400" dirty="0">
              <a:solidFill>
                <a:srgbClr val="716859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Etienne Low-</a:t>
            </a:r>
            <a:r>
              <a:rPr lang="en-US" dirty="0" err="1" smtClean="0"/>
              <a:t>Decarie</a:t>
            </a:r>
            <a:endParaRPr lang="en-US" dirty="0" smtClean="0"/>
          </a:p>
          <a:p>
            <a:r>
              <a:rPr lang="en-US" dirty="0" smtClean="0"/>
              <a:t>Corey </a:t>
            </a:r>
            <a:r>
              <a:rPr lang="en-US" dirty="0" err="1" smtClean="0"/>
              <a:t>Chivers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alphaModFix amt="45000"/>
          </a:blip>
          <a:stretch>
            <a:fillRect/>
          </a:stretch>
        </p:blipFill>
        <p:spPr>
          <a:xfrm>
            <a:off x="6515584" y="-60841"/>
            <a:ext cx="1699765" cy="2266354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4729813" y="259894"/>
            <a:ext cx="3313355" cy="170216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Community DNA fingerprinting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2182" y="5681709"/>
            <a:ext cx="1521554" cy="36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105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DNA fingerprints (</a:t>
            </a:r>
            <a:r>
              <a:rPr lang="en-US" sz="2800" dirty="0" err="1" smtClean="0"/>
              <a:t>metagenomics</a:t>
            </a:r>
            <a:r>
              <a:rPr lang="en-US" sz="2800" dirty="0" smtClean="0"/>
              <a:t>)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6276326" cy="3508977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dirty="0" smtClean="0"/>
              <a:t>Terminal </a:t>
            </a:r>
            <a:r>
              <a:rPr lang="en-US" dirty="0"/>
              <a:t>Restriction Fragment Length Polymorphism </a:t>
            </a:r>
            <a:r>
              <a:rPr lang="en-US" dirty="0" smtClean="0"/>
              <a:t>(T-RFLP)</a:t>
            </a:r>
          </a:p>
          <a:p>
            <a:pPr lvl="1"/>
            <a:r>
              <a:rPr lang="en-US" dirty="0" smtClean="0"/>
              <a:t>Denaturing Gradient Gel Electrophoresis (</a:t>
            </a:r>
            <a:r>
              <a:rPr lang="en-US" dirty="0"/>
              <a:t>DGGE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Ribosomal </a:t>
            </a:r>
            <a:r>
              <a:rPr lang="en-US" dirty="0" err="1"/>
              <a:t>Intergenic</a:t>
            </a:r>
            <a:r>
              <a:rPr lang="en-US" dirty="0"/>
              <a:t> Spacer Analysis </a:t>
            </a:r>
            <a:r>
              <a:rPr lang="en-US" dirty="0" smtClean="0"/>
              <a:t>(RISA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…</a:t>
            </a:r>
            <a:endParaRPr lang="en-US" dirty="0" smtClean="0"/>
          </a:p>
          <a:p>
            <a:pPr lvl="1"/>
            <a:r>
              <a:rPr lang="en-US" dirty="0" smtClean="0"/>
              <a:t>Cloning and (Sanger) sequencing</a:t>
            </a:r>
            <a:endParaRPr lang="en-US" dirty="0" smtClean="0"/>
          </a:p>
          <a:p>
            <a:pPr lvl="1"/>
            <a:r>
              <a:rPr lang="en-US" b="1" dirty="0"/>
              <a:t>High-throughput </a:t>
            </a:r>
            <a:r>
              <a:rPr lang="en-US" b="1" dirty="0" smtClean="0"/>
              <a:t>sequencing</a:t>
            </a:r>
            <a:endParaRPr lang="en-US" b="1" dirty="0" smtClean="0"/>
          </a:p>
          <a:p>
            <a:r>
              <a:rPr lang="en-US" dirty="0" smtClean="0"/>
              <a:t>Reviews:</a:t>
            </a:r>
          </a:p>
          <a:p>
            <a:pPr lvl="1"/>
            <a:r>
              <a:rPr lang="en-US" dirty="0" err="1" smtClean="0"/>
              <a:t>Nocker</a:t>
            </a:r>
            <a:r>
              <a:rPr lang="en-US" dirty="0" smtClean="0"/>
              <a:t> et </a:t>
            </a:r>
            <a:r>
              <a:rPr lang="en-US" dirty="0" smtClean="0"/>
              <a:t>al. 2007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741635" y="-22816"/>
            <a:ext cx="473424" cy="63123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4862" t="2571" r="5637" b="3733"/>
          <a:stretch/>
        </p:blipFill>
        <p:spPr>
          <a:xfrm>
            <a:off x="7530044" y="1577997"/>
            <a:ext cx="1080000" cy="102147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30044" y="2731631"/>
            <a:ext cx="1080000" cy="66575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3851" y="6457890"/>
            <a:ext cx="52801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16859"/>
                </a:solidFill>
              </a:rPr>
              <a:t>images</a:t>
            </a:r>
            <a:r>
              <a:rPr lang="en-US" sz="1000" dirty="0">
                <a:solidFill>
                  <a:srgbClr val="716859"/>
                </a:solidFill>
              </a:rPr>
              <a:t>: Xia </a:t>
            </a:r>
            <a:r>
              <a:rPr lang="en-US" sz="1000" dirty="0" smtClean="0">
                <a:solidFill>
                  <a:srgbClr val="716859"/>
                </a:solidFill>
              </a:rPr>
              <a:t>Zhou, Gregory </a:t>
            </a:r>
            <a:r>
              <a:rPr lang="en-US" sz="1000" dirty="0">
                <a:solidFill>
                  <a:srgbClr val="716859"/>
                </a:solidFill>
              </a:rPr>
              <a:t>W. </a:t>
            </a:r>
            <a:r>
              <a:rPr lang="en-US" sz="1000" dirty="0" smtClean="0">
                <a:solidFill>
                  <a:srgbClr val="716859"/>
                </a:solidFill>
              </a:rPr>
              <a:t>Schmidt</a:t>
            </a:r>
            <a:r>
              <a:rPr lang="en-US" sz="1000" dirty="0">
                <a:solidFill>
                  <a:srgbClr val="716859"/>
                </a:solidFill>
              </a:rPr>
              <a:t>, </a:t>
            </a:r>
            <a:r>
              <a:rPr lang="en-US" sz="1000" dirty="0" smtClean="0">
                <a:solidFill>
                  <a:srgbClr val="716859"/>
                </a:solidFill>
              </a:rPr>
              <a:t>Roberto </a:t>
            </a:r>
            <a:r>
              <a:rPr lang="en-US" sz="1000" dirty="0" err="1" smtClean="0">
                <a:solidFill>
                  <a:srgbClr val="716859"/>
                </a:solidFill>
              </a:rPr>
              <a:t>Danovaro</a:t>
            </a:r>
            <a:r>
              <a:rPr lang="en-US" sz="1000" dirty="0">
                <a:solidFill>
                  <a:srgbClr val="716859"/>
                </a:solidFill>
              </a:rPr>
              <a:t> </a:t>
            </a:r>
            <a:r>
              <a:rPr lang="en-US" sz="1000" dirty="0" smtClean="0">
                <a:solidFill>
                  <a:srgbClr val="716859"/>
                </a:solidFill>
              </a:rPr>
              <a:t>and Antonio </a:t>
            </a:r>
            <a:r>
              <a:rPr lang="en-US" sz="1000" dirty="0" err="1" smtClean="0">
                <a:solidFill>
                  <a:srgbClr val="716859"/>
                </a:solidFill>
              </a:rPr>
              <a:t>Pusceddu</a:t>
            </a:r>
            <a:r>
              <a:rPr lang="en-US" sz="1000" dirty="0" smtClean="0">
                <a:solidFill>
                  <a:srgbClr val="716859"/>
                </a:solidFill>
              </a:rPr>
              <a:t>,</a:t>
            </a:r>
          </a:p>
          <a:p>
            <a:r>
              <a:rPr lang="en-US" sz="1000" dirty="0" smtClean="0">
                <a:solidFill>
                  <a:srgbClr val="716859"/>
                </a:solidFill>
              </a:rPr>
              <a:t> Stephan </a:t>
            </a:r>
            <a:r>
              <a:rPr lang="en-US" sz="1000" dirty="0" err="1">
                <a:solidFill>
                  <a:srgbClr val="716859"/>
                </a:solidFill>
              </a:rPr>
              <a:t>Gantnera</a:t>
            </a:r>
            <a:r>
              <a:rPr lang="en-US" sz="1000" dirty="0">
                <a:solidFill>
                  <a:srgbClr val="716859"/>
                </a:solidFill>
              </a:rPr>
              <a:t>, Anders F. </a:t>
            </a:r>
            <a:r>
              <a:rPr lang="en-US" sz="1000" dirty="0" err="1">
                <a:solidFill>
                  <a:srgbClr val="716859"/>
                </a:solidFill>
              </a:rPr>
              <a:t>Anderssona</a:t>
            </a:r>
            <a:r>
              <a:rPr lang="en-US" sz="1000" dirty="0">
                <a:solidFill>
                  <a:srgbClr val="716859"/>
                </a:solidFill>
              </a:rPr>
              <a:t>, </a:t>
            </a:r>
            <a:r>
              <a:rPr lang="en-US" sz="1000" dirty="0" smtClean="0">
                <a:solidFill>
                  <a:srgbClr val="716859"/>
                </a:solidFill>
              </a:rPr>
              <a:t>Laura </a:t>
            </a:r>
            <a:r>
              <a:rPr lang="en-US" sz="1000" dirty="0">
                <a:solidFill>
                  <a:srgbClr val="716859"/>
                </a:solidFill>
              </a:rPr>
              <a:t>Alonso-</a:t>
            </a:r>
            <a:r>
              <a:rPr lang="en-US" sz="1000" dirty="0" err="1">
                <a:solidFill>
                  <a:srgbClr val="716859"/>
                </a:solidFill>
              </a:rPr>
              <a:t>Sáeza</a:t>
            </a:r>
            <a:r>
              <a:rPr lang="en-US" sz="1000" dirty="0">
                <a:solidFill>
                  <a:srgbClr val="716859"/>
                </a:solidFill>
              </a:rPr>
              <a:t>, </a:t>
            </a:r>
            <a:r>
              <a:rPr lang="en-US" sz="1000" dirty="0" smtClean="0">
                <a:solidFill>
                  <a:srgbClr val="716859"/>
                </a:solidFill>
              </a:rPr>
              <a:t>Stefan </a:t>
            </a:r>
            <a:r>
              <a:rPr lang="en-US" sz="1000" dirty="0" err="1">
                <a:solidFill>
                  <a:srgbClr val="716859"/>
                </a:solidFill>
              </a:rPr>
              <a:t>Bertilsson</a:t>
            </a:r>
            <a:endParaRPr lang="en-US" sz="1000" dirty="0">
              <a:solidFill>
                <a:srgbClr val="716859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30044" y="3551323"/>
            <a:ext cx="1080000" cy="151480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0044" y="5066128"/>
            <a:ext cx="1080000" cy="704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157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Chain-</a:t>
            </a:r>
            <a:r>
              <a:rPr lang="en-US" sz="2800" dirty="0" smtClean="0"/>
              <a:t>termination (Sanger) sequencing</a:t>
            </a:r>
            <a:endParaRPr lang="en-US" sz="2800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66142" r="-66142"/>
          <a:stretch>
            <a:fillRect/>
          </a:stretch>
        </p:blipFill>
        <p:spPr>
          <a:xfrm>
            <a:off x="1042988" y="2324100"/>
            <a:ext cx="6777037" cy="3508375"/>
          </a:xfr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47465" y="-22816"/>
            <a:ext cx="473424" cy="6312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14439" y="6611779"/>
            <a:ext cx="142956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16859"/>
                </a:solidFill>
              </a:rPr>
              <a:t>images</a:t>
            </a:r>
            <a:r>
              <a:rPr lang="en-US" sz="1000" dirty="0">
                <a:solidFill>
                  <a:srgbClr val="716859"/>
                </a:solidFill>
              </a:rPr>
              <a:t>: Helmut </a:t>
            </a:r>
            <a:r>
              <a:rPr lang="en-US" sz="1000" dirty="0" err="1">
                <a:solidFill>
                  <a:srgbClr val="716859"/>
                </a:solidFill>
              </a:rPr>
              <a:t>Kae</a:t>
            </a:r>
            <a:endParaRPr lang="en-US" sz="1000" dirty="0">
              <a:solidFill>
                <a:srgbClr val="716859"/>
              </a:solidFill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 flipH="1">
            <a:off x="4949152" y="5095394"/>
            <a:ext cx="954424" cy="307879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 rot="20504058">
            <a:off x="5316566" y="5149314"/>
            <a:ext cx="1207933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smtClean="0"/>
              <a:t>NAGTCGTCCA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36172086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572536"/>
          </a:xfrm>
        </p:spPr>
        <p:txBody>
          <a:bodyPr>
            <a:normAutofit/>
          </a:bodyPr>
          <a:lstStyle/>
          <a:p>
            <a:r>
              <a:rPr lang="en-US" sz="2800" dirty="0"/>
              <a:t>Chain-</a:t>
            </a:r>
            <a:r>
              <a:rPr lang="en-US" sz="2800" dirty="0" smtClean="0"/>
              <a:t>termination (Sanger) sequencing</a:t>
            </a:r>
            <a:endParaRPr lang="en-US" sz="28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rcRect l="-19735" r="-19735"/>
          <a:stretch>
            <a:fillRect/>
          </a:stretch>
        </p:blipFill>
        <p:spPr>
          <a:xfrm>
            <a:off x="-272688" y="1777167"/>
            <a:ext cx="6777317" cy="3508977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858048" y="-22816"/>
            <a:ext cx="473424" cy="63123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460439" y="6611779"/>
            <a:ext cx="162530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16859"/>
                </a:solidFill>
              </a:rPr>
              <a:t>images</a:t>
            </a:r>
            <a:r>
              <a:rPr lang="en-US" sz="1000" dirty="0">
                <a:solidFill>
                  <a:srgbClr val="716859"/>
                </a:solidFill>
              </a:rPr>
              <a:t>: Steven M. Carr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3109" y="3733031"/>
            <a:ext cx="2974871" cy="264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83939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Heterozygote trace</a:t>
            </a:r>
            <a:endParaRPr lang="en-US" dirty="0"/>
          </a:p>
        </p:txBody>
      </p:sp>
      <p:pic>
        <p:nvPicPr>
          <p:cNvPr id="8" name="Content Placeholder 7" descr="hetorzygote trac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71" r="-46571"/>
          <a:stretch>
            <a:fillRect/>
          </a:stretch>
        </p:blipFill>
        <p:spPr/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10" name="Oval 9"/>
          <p:cNvSpPr/>
          <p:nvPr/>
        </p:nvSpPr>
        <p:spPr>
          <a:xfrm>
            <a:off x="6629400" y="2429933"/>
            <a:ext cx="474133" cy="474133"/>
          </a:xfrm>
          <a:prstGeom prst="ellipse">
            <a:avLst/>
          </a:prstGeom>
          <a:solidFill>
            <a:srgbClr val="6AA203"/>
          </a:solidFill>
          <a:ln>
            <a:solidFill>
              <a:srgbClr val="6AA2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629400" y="3344333"/>
            <a:ext cx="474133" cy="474133"/>
          </a:xfrm>
          <a:prstGeom prst="ellipse">
            <a:avLst/>
          </a:prstGeom>
          <a:solidFill>
            <a:srgbClr val="B75DFD"/>
          </a:solidFill>
          <a:ln>
            <a:solidFill>
              <a:srgbClr val="B75D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629400" y="4267200"/>
            <a:ext cx="474133" cy="474133"/>
          </a:xfrm>
          <a:prstGeom prst="ellipse">
            <a:avLst/>
          </a:prstGeom>
          <a:solidFill>
            <a:srgbClr val="B75DFD"/>
          </a:solidFill>
          <a:ln>
            <a:solidFill>
              <a:srgbClr val="B75D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Chord 15"/>
          <p:cNvSpPr>
            <a:spLocks noChangeAspect="1"/>
          </p:cNvSpPr>
          <p:nvPr/>
        </p:nvSpPr>
        <p:spPr>
          <a:xfrm>
            <a:off x="6629401" y="4267201"/>
            <a:ext cx="467999" cy="467999"/>
          </a:xfrm>
          <a:prstGeom prst="chord">
            <a:avLst>
              <a:gd name="adj1" fmla="val 5537235"/>
              <a:gd name="adj2" fmla="val 16200000"/>
            </a:avLst>
          </a:prstGeom>
          <a:solidFill>
            <a:srgbClr val="6AA203"/>
          </a:solidFill>
          <a:ln>
            <a:solidFill>
              <a:srgbClr val="6AA2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2219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</a:t>
            </a:r>
            <a:r>
              <a:rPr lang="en-US" i="1" dirty="0" smtClean="0"/>
              <a:t>naïve</a:t>
            </a:r>
            <a:r>
              <a:rPr lang="en-US" dirty="0" smtClean="0"/>
              <a:t> logical leap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131" y="4074941"/>
            <a:ext cx="1583930" cy="1187948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>
          <a:blip r:embed="rId3"/>
          <a:srcRect l="-46571" r="-46571"/>
          <a:stretch>
            <a:fillRect/>
          </a:stretch>
        </p:blipFill>
        <p:spPr>
          <a:xfrm>
            <a:off x="5356337" y="2588950"/>
            <a:ext cx="2135371" cy="110559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423939" y="3024909"/>
            <a:ext cx="372533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If it has not been done, chances are: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Can’t be done</a:t>
            </a:r>
          </a:p>
          <a:p>
            <a:pPr marL="285750" indent="-285750">
              <a:buFont typeface="Arial"/>
              <a:buChar char="•"/>
            </a:pPr>
            <a:r>
              <a:rPr lang="en-US" dirty="0" smtClean="0"/>
              <a:t>Shouldn’t be done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44259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</a:t>
            </a:r>
            <a:r>
              <a:rPr lang="en-US" dirty="0" smtClean="0"/>
              <a:t>type community </a:t>
            </a:r>
            <a:r>
              <a:rPr lang="en-US" dirty="0" smtClean="0"/>
              <a:t>trace</a:t>
            </a:r>
            <a:endParaRPr lang="en-US" dirty="0"/>
          </a:p>
        </p:txBody>
      </p:sp>
      <p:pic>
        <p:nvPicPr>
          <p:cNvPr id="4" name="Content Placeholder 3" descr="community pair sim trace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6571" r="-46571"/>
          <a:stretch>
            <a:fillRect/>
          </a:stretch>
        </p:blipFill>
        <p:spPr/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6802966" y="2429933"/>
            <a:ext cx="474133" cy="474133"/>
          </a:xfrm>
          <a:prstGeom prst="ellipse">
            <a:avLst/>
          </a:prstGeom>
          <a:solidFill>
            <a:srgbClr val="6AA203"/>
          </a:solidFill>
          <a:ln>
            <a:solidFill>
              <a:srgbClr val="6AA2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6802966" y="3344333"/>
            <a:ext cx="474133" cy="474133"/>
          </a:xfrm>
          <a:prstGeom prst="ellipse">
            <a:avLst/>
          </a:prstGeom>
          <a:solidFill>
            <a:srgbClr val="B75DFD"/>
          </a:solidFill>
          <a:ln>
            <a:solidFill>
              <a:srgbClr val="B75D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7346676" y="4284132"/>
            <a:ext cx="474133" cy="474133"/>
          </a:xfrm>
          <a:prstGeom prst="ellipse">
            <a:avLst/>
          </a:prstGeom>
          <a:solidFill>
            <a:srgbClr val="6AA203"/>
          </a:solidFill>
          <a:ln>
            <a:solidFill>
              <a:srgbClr val="6AA203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6341533" y="4284132"/>
            <a:ext cx="474133" cy="474133"/>
          </a:xfrm>
          <a:prstGeom prst="ellipse">
            <a:avLst/>
          </a:prstGeom>
          <a:solidFill>
            <a:srgbClr val="B75DFD"/>
          </a:solidFill>
          <a:ln>
            <a:solidFill>
              <a:srgbClr val="B75DFD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Plus 4"/>
          <p:cNvSpPr/>
          <p:nvPr/>
        </p:nvSpPr>
        <p:spPr>
          <a:xfrm>
            <a:off x="6929966" y="4351865"/>
            <a:ext cx="347133" cy="347133"/>
          </a:xfrm>
          <a:prstGeom prst="mathPlus">
            <a:avLst/>
          </a:prstGeom>
          <a:solidFill>
            <a:srgbClr val="716859"/>
          </a:solidFill>
          <a:ln>
            <a:solidFill>
              <a:srgbClr val="716859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728092" y="5647963"/>
            <a:ext cx="80819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type: any taxonomic level with common primers and distinguishing loci</a:t>
            </a:r>
          </a:p>
          <a:p>
            <a:r>
              <a:rPr lang="en-US" dirty="0" smtClean="0"/>
              <a:t>genotype, species, genus…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2692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44503"/>
          </a:xfrm>
        </p:spPr>
        <p:txBody>
          <a:bodyPr>
            <a:normAutofit fontScale="90000"/>
          </a:bodyPr>
          <a:lstStyle/>
          <a:p>
            <a:r>
              <a:rPr lang="en-US" dirty="0"/>
              <a:t>T</a:t>
            </a:r>
            <a:r>
              <a:rPr lang="en-US" dirty="0" smtClean="0"/>
              <a:t>wo </a:t>
            </a:r>
            <a:r>
              <a:rPr lang="en-US" dirty="0"/>
              <a:t>species community </a:t>
            </a:r>
            <a:r>
              <a:rPr lang="en-US" dirty="0" smtClean="0"/>
              <a:t>trace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pic>
        <p:nvPicPr>
          <p:cNvPr id="9" name="animation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000251" y="1647826"/>
            <a:ext cx="4677832" cy="4677832"/>
          </a:xfrm>
        </p:spPr>
      </p:pic>
    </p:spTree>
    <p:extLst>
      <p:ext uri="{BB962C8B-B14F-4D97-AF65-F5344CB8AC3E}">
        <p14:creationId xmlns:p14="http://schemas.microsoft.com/office/powerpoint/2010/main" val="6773915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00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Simulation</a:t>
            </a:r>
            <a:endParaRPr lang="en-US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2585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35300"/>
            <a:ext cx="7024744" cy="1143000"/>
          </a:xfrm>
        </p:spPr>
        <p:txBody>
          <a:bodyPr/>
          <a:lstStyle/>
          <a:p>
            <a:r>
              <a:rPr lang="en-US" dirty="0" smtClean="0"/>
              <a:t>Two type trace</a:t>
            </a:r>
            <a:endParaRPr lang="en-US" dirty="0"/>
          </a:p>
        </p:txBody>
      </p:sp>
      <p:sp>
        <p:nvSpPr>
          <p:cNvPr id="10" name="Plus 9"/>
          <p:cNvSpPr/>
          <p:nvPr/>
        </p:nvSpPr>
        <p:spPr>
          <a:xfrm>
            <a:off x="4158286" y="2751666"/>
            <a:ext cx="720000" cy="72000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4158286" y="3924978"/>
            <a:ext cx="720000" cy="7200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416" y="2078300"/>
            <a:ext cx="3600000" cy="20080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9591" y="2078300"/>
            <a:ext cx="3600000" cy="20080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22266" y="4468738"/>
            <a:ext cx="3600000" cy="200800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 flipH="1">
            <a:off x="3586788" y="3271212"/>
            <a:ext cx="2309091" cy="2316788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3440545" y="3271212"/>
            <a:ext cx="2139758" cy="2247515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flipH="1">
            <a:off x="5757333" y="3271212"/>
            <a:ext cx="2310901" cy="2247515"/>
          </a:xfrm>
          <a:prstGeom prst="straightConnector1">
            <a:avLst/>
          </a:prstGeom>
          <a:ln w="38100" cmpd="sng">
            <a:tailEnd type="arrow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202910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Quantification of visually aligned traces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Sum of square optimization</a:t>
            </a:r>
          </a:p>
          <a:p>
            <a:endParaRPr lang="en-US" dirty="0" smtClean="0"/>
          </a:p>
          <a:p>
            <a:r>
              <a:rPr lang="en-US" dirty="0" smtClean="0"/>
              <a:t>Trace improvement</a:t>
            </a:r>
          </a:p>
          <a:p>
            <a:pPr lvl="2"/>
            <a:r>
              <a:rPr lang="en-US" dirty="0" smtClean="0"/>
              <a:t>Ratio</a:t>
            </a:r>
          </a:p>
          <a:p>
            <a:pPr lvl="3"/>
            <a:r>
              <a:rPr lang="en-US" dirty="0" smtClean="0"/>
              <a:t>Base signal/sum of base signals</a:t>
            </a:r>
          </a:p>
          <a:p>
            <a:pPr lvl="3"/>
            <a:r>
              <a:rPr lang="en-US" dirty="0" smtClean="0"/>
              <a:t>Remove effect of total signal amplitude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6897" y="2832089"/>
            <a:ext cx="6879165" cy="40011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0" lvl="1"/>
            <a:r>
              <a:rPr lang="en-US" sz="2000" dirty="0"/>
              <a:t>(</a:t>
            </a:r>
            <a:r>
              <a:rPr lang="en-US" sz="2000" dirty="0" smtClean="0"/>
              <a:t>Community - (</a:t>
            </a:r>
            <a:r>
              <a:rPr lang="en-US" sz="2000" dirty="0" smtClean="0">
                <a:solidFill>
                  <a:srgbClr val="B75DFD"/>
                </a:solidFill>
              </a:rPr>
              <a:t>quantity • Type 1 </a:t>
            </a:r>
            <a:r>
              <a:rPr lang="en-US" sz="2000" dirty="0" smtClean="0"/>
              <a:t>+ </a:t>
            </a:r>
            <a:r>
              <a:rPr lang="en-US" sz="2000" dirty="0" smtClean="0">
                <a:solidFill>
                  <a:srgbClr val="6AA203"/>
                </a:solidFill>
              </a:rPr>
              <a:t>quantity • Type </a:t>
            </a:r>
            <a:r>
              <a:rPr lang="en-US" sz="2000" dirty="0">
                <a:solidFill>
                  <a:srgbClr val="6AA203"/>
                </a:solidFill>
              </a:rPr>
              <a:t>2</a:t>
            </a:r>
            <a:r>
              <a:rPr lang="en-US" sz="2000" dirty="0"/>
              <a:t>)</a:t>
            </a:r>
            <a:r>
              <a:rPr lang="en-US" sz="2000" dirty="0" smtClean="0"/>
              <a:t>)</a:t>
            </a:r>
            <a:r>
              <a:rPr lang="en-US" sz="2000" baseline="30000" dirty="0" smtClean="0"/>
              <a:t>2</a:t>
            </a:r>
            <a:endParaRPr lang="en-US" sz="2000" baseline="30000" dirty="0"/>
          </a:p>
        </p:txBody>
      </p:sp>
    </p:spTree>
    <p:extLst>
      <p:ext uri="{BB962C8B-B14F-4D97-AF65-F5344CB8AC3E}">
        <p14:creationId xmlns:p14="http://schemas.microsoft.com/office/powerpoint/2010/main" val="2286037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148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Microbial community composition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12" name="chlorophyll-1.mov" descr="/Users/LowDecarie/Documents/PhD/Experiments/St-Hilaire-Amplifying-Bioreactor-2012/Curieux de nature 2012.ppt_media/chlorophyll-1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313" y="2244138"/>
            <a:ext cx="4294767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08406" y="5270868"/>
            <a:ext cx="19945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16859"/>
                </a:solidFill>
              </a:rPr>
              <a:t>(</a:t>
            </a:r>
            <a:r>
              <a:rPr lang="en-US" dirty="0" err="1" smtClean="0">
                <a:solidFill>
                  <a:srgbClr val="716859"/>
                </a:solidFill>
              </a:rPr>
              <a:t>phyto</a:t>
            </a:r>
            <a:r>
              <a:rPr lang="en-US" dirty="0" smtClean="0">
                <a:solidFill>
                  <a:srgbClr val="716859"/>
                </a:solidFill>
              </a:rPr>
              <a:t>)plankton</a:t>
            </a:r>
            <a:endParaRPr lang="en-US" dirty="0">
              <a:solidFill>
                <a:srgbClr val="71685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1090" y="6611779"/>
            <a:ext cx="1782910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16859"/>
                </a:solidFill>
              </a:rPr>
              <a:t>images: </a:t>
            </a:r>
            <a:r>
              <a:rPr lang="en-US" sz="1000" dirty="0" smtClean="0">
                <a:solidFill>
                  <a:srgbClr val="716859"/>
                </a:solidFill>
              </a:rPr>
              <a:t>NHGRI and NASA</a:t>
            </a:r>
            <a:endParaRPr lang="en-US" sz="1000" dirty="0">
              <a:solidFill>
                <a:srgbClr val="716859"/>
              </a:solidFill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1F1EF"/>
              </a:clrFrom>
              <a:clrTo>
                <a:srgbClr val="F1F1EF">
                  <a:alpha val="0"/>
                </a:srgbClr>
              </a:clrTo>
            </a:clrChange>
            <a:alphaModFix amt="78000"/>
          </a:blip>
          <a:srcRect l="18990" t="14833" r="13398" b="5227"/>
          <a:stretch/>
        </p:blipFill>
        <p:spPr>
          <a:xfrm>
            <a:off x="5109229" y="2549111"/>
            <a:ext cx="2880000" cy="227005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492145" y="5255474"/>
            <a:ext cx="21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16859"/>
                </a:solidFill>
              </a:rPr>
              <a:t>soil decomposers</a:t>
            </a:r>
            <a:endParaRPr lang="en-US" dirty="0">
              <a:solidFill>
                <a:srgbClr val="716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6685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691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96" y="2331342"/>
            <a:ext cx="2160000" cy="1195200"/>
          </a:xfrm>
          <a:prstGeom prst="rect">
            <a:avLst/>
          </a:prstGeom>
        </p:spPr>
      </p:pic>
      <p:pic>
        <p:nvPicPr>
          <p:cNvPr id="44" name="Picture 4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8234" y="2331342"/>
            <a:ext cx="2160000" cy="11952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935300"/>
            <a:ext cx="7024744" cy="1143000"/>
          </a:xfrm>
        </p:spPr>
        <p:txBody>
          <a:bodyPr>
            <a:normAutofit/>
          </a:bodyPr>
          <a:lstStyle/>
          <a:p>
            <a:r>
              <a:rPr lang="en-US" sz="2800" dirty="0"/>
              <a:t>Quantification of visually aligned traces</a:t>
            </a:r>
            <a:endParaRPr lang="en-US" sz="2800" dirty="0"/>
          </a:p>
        </p:txBody>
      </p:sp>
      <p:sp>
        <p:nvSpPr>
          <p:cNvPr id="10" name="Plus 9"/>
          <p:cNvSpPr/>
          <p:nvPr/>
        </p:nvSpPr>
        <p:spPr>
          <a:xfrm>
            <a:off x="3903567" y="2568942"/>
            <a:ext cx="720000" cy="720000"/>
          </a:xfrm>
          <a:prstGeom prst="mathPlu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Equal 10"/>
          <p:cNvSpPr/>
          <p:nvPr/>
        </p:nvSpPr>
        <p:spPr>
          <a:xfrm>
            <a:off x="7998076" y="2568942"/>
            <a:ext cx="720000" cy="720000"/>
          </a:xfrm>
          <a:prstGeom prst="mathEqual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518550" y="2744276"/>
            <a:ext cx="760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 smtClean="0"/>
              <a:t>0.519</a:t>
            </a:r>
            <a:endParaRPr lang="en-US" dirty="0"/>
          </a:p>
        </p:txBody>
      </p:sp>
      <p:sp>
        <p:nvSpPr>
          <p:cNvPr id="4" name="Multiply 3"/>
          <p:cNvSpPr/>
          <p:nvPr/>
        </p:nvSpPr>
        <p:spPr>
          <a:xfrm>
            <a:off x="1268325" y="2568942"/>
            <a:ext cx="720000" cy="7200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Multiply 13"/>
          <p:cNvSpPr/>
          <p:nvPr/>
        </p:nvSpPr>
        <p:spPr>
          <a:xfrm>
            <a:off x="5362835" y="2568942"/>
            <a:ext cx="720000" cy="720000"/>
          </a:xfrm>
          <a:prstGeom prst="mathMultiply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613060" y="2744276"/>
            <a:ext cx="760282" cy="36933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none">
            <a:spAutoFit/>
          </a:bodyPr>
          <a:lstStyle/>
          <a:p>
            <a:r>
              <a:rPr lang="en-US" dirty="0"/>
              <a:t>0.453</a:t>
            </a:r>
          </a:p>
        </p:txBody>
      </p:sp>
      <p:sp>
        <p:nvSpPr>
          <p:cNvPr id="9" name="Rectangle 8"/>
          <p:cNvSpPr/>
          <p:nvPr/>
        </p:nvSpPr>
        <p:spPr>
          <a:xfrm>
            <a:off x="4204968" y="4368183"/>
            <a:ext cx="564728" cy="923330"/>
          </a:xfrm>
          <a:prstGeom prst="rect">
            <a:avLst/>
          </a:prstGeom>
          <a:noFill/>
          <a:scene3d>
            <a:camera prst="orthographicFront"/>
            <a:lightRig rig="threePt" dir="t"/>
          </a:scene3d>
          <a:sp3d>
            <a:bevelT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CA" sz="5400" b="1" dirty="0" smtClean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≈</a:t>
            </a:r>
            <a:endParaRPr lang="en-CA" sz="5400" b="1" dirty="0">
              <a:ln w="10541" cmpd="sng">
                <a:solidFill>
                  <a:schemeClr val="accent1">
                    <a:shade val="88000"/>
                    <a:satMod val="110000"/>
                  </a:schemeClr>
                </a:solidFill>
                <a:prstDash val="solid"/>
              </a:ln>
              <a:gradFill>
                <a:gsLst>
                  <a:gs pos="0">
                    <a:schemeClr val="accent1">
                      <a:tint val="40000"/>
                      <a:satMod val="250000"/>
                    </a:schemeClr>
                  </a:gs>
                  <a:gs pos="9000">
                    <a:schemeClr val="accent1">
                      <a:tint val="52000"/>
                      <a:satMod val="300000"/>
                    </a:schemeClr>
                  </a:gs>
                  <a:gs pos="50000">
                    <a:schemeClr val="accent1">
                      <a:shade val="20000"/>
                      <a:satMod val="300000"/>
                    </a:schemeClr>
                  </a:gs>
                  <a:gs pos="79000">
                    <a:schemeClr val="accent1">
                      <a:tint val="52000"/>
                      <a:satMod val="300000"/>
                    </a:schemeClr>
                  </a:gs>
                  <a:gs pos="100000">
                    <a:schemeClr val="accent1">
                      <a:tint val="40000"/>
                      <a:satMod val="250000"/>
                    </a:schemeClr>
                  </a:gs>
                </a:gsLst>
                <a:lin ang="5400000"/>
              </a:gradFill>
            </a:endParaRPr>
          </a:p>
        </p:txBody>
      </p:sp>
      <p:pic>
        <p:nvPicPr>
          <p:cNvPr id="45" name="Picture 4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88234" y="3850409"/>
            <a:ext cx="2880000" cy="1593600"/>
          </a:xfrm>
          <a:prstGeom prst="rect">
            <a:avLst/>
          </a:prstGeom>
        </p:spPr>
      </p:pic>
      <p:pic>
        <p:nvPicPr>
          <p:cNvPr id="46" name="Picture 4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3490" y="3850409"/>
            <a:ext cx="2880000" cy="1593600"/>
          </a:xfrm>
          <a:prstGeom prst="rect">
            <a:avLst/>
          </a:prstGeom>
        </p:spPr>
      </p:pic>
      <p:pic>
        <p:nvPicPr>
          <p:cNvPr id="47" name="Picture 4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4500" y="3742651"/>
            <a:ext cx="1440000" cy="796800"/>
          </a:xfrm>
          <a:prstGeom prst="rect">
            <a:avLst/>
          </a:prstGeom>
        </p:spPr>
      </p:pic>
      <p:sp>
        <p:nvSpPr>
          <p:cNvPr id="48" name="Rectangle 47"/>
          <p:cNvSpPr/>
          <p:nvPr/>
        </p:nvSpPr>
        <p:spPr>
          <a:xfrm>
            <a:off x="4124760" y="3915986"/>
            <a:ext cx="9976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R</a:t>
            </a:r>
            <a:r>
              <a:rPr lang="en-US" baseline="30000" dirty="0" smtClean="0"/>
              <a:t>2</a:t>
            </a:r>
            <a:r>
              <a:rPr lang="en-US" dirty="0"/>
              <a:t>&gt;</a:t>
            </a:r>
            <a:r>
              <a:rPr lang="en-US" dirty="0" smtClean="0"/>
              <a:t>0.95</a:t>
            </a:r>
            <a:endParaRPr lang="en-US" dirty="0"/>
          </a:p>
        </p:txBody>
      </p:sp>
      <p:cxnSp>
        <p:nvCxnSpPr>
          <p:cNvPr id="50" name="Straight Arrow Connector 49"/>
          <p:cNvCxnSpPr/>
          <p:nvPr/>
        </p:nvCxnSpPr>
        <p:spPr>
          <a:xfrm flipH="1">
            <a:off x="1793394" y="2686242"/>
            <a:ext cx="623454" cy="1853209"/>
          </a:xfrm>
          <a:prstGeom prst="straightConnector1">
            <a:avLst/>
          </a:prstGeom>
          <a:ln>
            <a:solidFill>
              <a:srgbClr val="B75DF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 flipH="1">
            <a:off x="1654848" y="2744276"/>
            <a:ext cx="4733637" cy="1950876"/>
          </a:xfrm>
          <a:prstGeom prst="straightConnector1">
            <a:avLst/>
          </a:prstGeom>
          <a:ln>
            <a:solidFill>
              <a:srgbClr val="E86D6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1793394" y="4539451"/>
            <a:ext cx="4114840" cy="0"/>
          </a:xfrm>
          <a:prstGeom prst="straightConnector1">
            <a:avLst/>
          </a:prstGeom>
          <a:ln>
            <a:solidFill>
              <a:srgbClr val="B75DFD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>
            <a:off x="1654848" y="4695152"/>
            <a:ext cx="4194849" cy="0"/>
          </a:xfrm>
          <a:prstGeom prst="straightConnector1">
            <a:avLst/>
          </a:prstGeom>
          <a:ln>
            <a:solidFill>
              <a:srgbClr val="E86D6E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7063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27184"/>
          </a:xfrm>
        </p:spPr>
        <p:txBody>
          <a:bodyPr>
            <a:normAutofit/>
          </a:bodyPr>
          <a:lstStyle/>
          <a:p>
            <a:r>
              <a:rPr lang="en-US" sz="2800" dirty="0"/>
              <a:t>Traces are </a:t>
            </a:r>
            <a:r>
              <a:rPr lang="en-US" sz="2800" dirty="0" smtClean="0"/>
              <a:t>shifted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5249" y="1992251"/>
            <a:ext cx="7447468" cy="4119143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Alignment</a:t>
            </a:r>
          </a:p>
          <a:p>
            <a:pPr lvl="2"/>
            <a:r>
              <a:rPr lang="en-US" dirty="0" smtClean="0"/>
              <a:t>Segment shift through 0 padding</a:t>
            </a:r>
          </a:p>
          <a:p>
            <a:pPr lvl="2"/>
            <a:r>
              <a:rPr lang="en-US" dirty="0" smtClean="0"/>
              <a:t>Discontinuous/rough surface</a:t>
            </a:r>
          </a:p>
          <a:p>
            <a:pPr lvl="3"/>
            <a:r>
              <a:rPr lang="en-US" dirty="0" smtClean="0"/>
              <a:t>Grid search</a:t>
            </a:r>
          </a:p>
          <a:p>
            <a:pPr lvl="4"/>
            <a:r>
              <a:rPr lang="en-US" dirty="0" smtClean="0"/>
              <a:t>Very costly </a:t>
            </a:r>
            <a:r>
              <a:rPr lang="en-US" dirty="0" smtClean="0"/>
              <a:t>(time~ </a:t>
            </a:r>
            <a:r>
              <a:rPr lang="en-US" dirty="0" err="1" smtClean="0"/>
              <a:t>range</a:t>
            </a:r>
            <a:r>
              <a:rPr lang="en-US" baseline="30000" dirty="0" err="1" smtClean="0"/>
              <a:t>parameters</a:t>
            </a:r>
            <a:r>
              <a:rPr lang="en-US" dirty="0" smtClean="0"/>
              <a:t>)</a:t>
            </a:r>
          </a:p>
          <a:p>
            <a:pPr lvl="4"/>
            <a:r>
              <a:rPr lang="en-US" dirty="0" smtClean="0">
                <a:solidFill>
                  <a:srgbClr val="716859"/>
                </a:solidFill>
              </a:rPr>
              <a:t>potential alternatives</a:t>
            </a:r>
          </a:p>
          <a:p>
            <a:pPr lvl="5"/>
            <a:r>
              <a:rPr lang="en-US" dirty="0" smtClean="0">
                <a:solidFill>
                  <a:srgbClr val="716859"/>
                </a:solidFill>
              </a:rPr>
              <a:t>human eye</a:t>
            </a:r>
          </a:p>
          <a:p>
            <a:pPr lvl="5"/>
            <a:r>
              <a:rPr lang="en-US" dirty="0" smtClean="0">
                <a:solidFill>
                  <a:srgbClr val="716859"/>
                </a:solidFill>
              </a:rPr>
              <a:t>differential evolution</a:t>
            </a:r>
          </a:p>
          <a:p>
            <a:pPr lvl="5"/>
            <a:r>
              <a:rPr lang="en-US" dirty="0" smtClean="0">
                <a:solidFill>
                  <a:srgbClr val="716859"/>
                </a:solidFill>
              </a:rPr>
              <a:t>particle swarm</a:t>
            </a:r>
          </a:p>
          <a:p>
            <a:pPr lvl="5"/>
            <a:r>
              <a:rPr lang="en-US" dirty="0" smtClean="0">
                <a:solidFill>
                  <a:srgbClr val="716859"/>
                </a:solidFill>
              </a:rPr>
              <a:t>integer programing</a:t>
            </a:r>
          </a:p>
          <a:p>
            <a:pPr lvl="4"/>
            <a:endParaRPr lang="en-US" dirty="0" smtClean="0">
              <a:solidFill>
                <a:srgbClr val="716859"/>
              </a:solidFill>
            </a:endParaRPr>
          </a:p>
        </p:txBody>
      </p:sp>
      <p:grpSp>
        <p:nvGrpSpPr>
          <p:cNvPr id="49" name="Group 48"/>
          <p:cNvGrpSpPr/>
          <p:nvPr/>
        </p:nvGrpSpPr>
        <p:grpSpPr>
          <a:xfrm>
            <a:off x="4088983" y="4148329"/>
            <a:ext cx="4549532" cy="830599"/>
            <a:chOff x="5329086" y="3367414"/>
            <a:chExt cx="3120776" cy="990583"/>
          </a:xfrm>
        </p:grpSpPr>
        <p:grpSp>
          <p:nvGrpSpPr>
            <p:cNvPr id="39" name="Group 38"/>
            <p:cNvGrpSpPr/>
            <p:nvPr/>
          </p:nvGrpSpPr>
          <p:grpSpPr>
            <a:xfrm>
              <a:off x="6060864" y="3426566"/>
              <a:ext cx="2007370" cy="886461"/>
              <a:chOff x="6103697" y="2377531"/>
              <a:chExt cx="2007370" cy="886461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6404296" y="2377531"/>
                <a:ext cx="1080000" cy="193257"/>
              </a:xfrm>
              <a:prstGeom prst="rect">
                <a:avLst/>
              </a:prstGeom>
              <a:solidFill>
                <a:srgbClr val="B75DFD"/>
              </a:solidFill>
              <a:ln>
                <a:solidFill>
                  <a:srgbClr val="B75DFD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6791050" y="2725078"/>
                <a:ext cx="1080000" cy="216000"/>
              </a:xfrm>
              <a:prstGeom prst="rect">
                <a:avLst/>
              </a:prstGeom>
              <a:solidFill>
                <a:srgbClr val="6AA20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6199140" y="3070735"/>
                <a:ext cx="1080000" cy="193257"/>
              </a:xfrm>
              <a:prstGeom prst="rect">
                <a:avLst/>
              </a:prstGeom>
              <a:solidFill>
                <a:srgbClr val="28BBE4"/>
              </a:solidFill>
              <a:ln>
                <a:solidFill>
                  <a:srgbClr val="28BBE4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10" name="Straight Arrow Connector 9"/>
              <p:cNvCxnSpPr/>
              <p:nvPr/>
            </p:nvCxnSpPr>
            <p:spPr>
              <a:xfrm flipH="1">
                <a:off x="6103697" y="2474160"/>
                <a:ext cx="300599" cy="0"/>
              </a:xfrm>
              <a:prstGeom prst="straightConnector1">
                <a:avLst/>
              </a:prstGeom>
              <a:ln>
                <a:solidFill>
                  <a:srgbClr val="B75DF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Straight Arrow Connector 11"/>
              <p:cNvCxnSpPr>
                <a:stCxn id="5" idx="3"/>
              </p:cNvCxnSpPr>
              <p:nvPr/>
            </p:nvCxnSpPr>
            <p:spPr>
              <a:xfrm flipV="1">
                <a:off x="7484296" y="2472268"/>
                <a:ext cx="266552" cy="1892"/>
              </a:xfrm>
              <a:prstGeom prst="straightConnector1">
                <a:avLst/>
              </a:prstGeom>
              <a:ln>
                <a:solidFill>
                  <a:srgbClr val="B75DFD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" name="Straight Arrow Connector 12"/>
              <p:cNvCxnSpPr/>
              <p:nvPr/>
            </p:nvCxnSpPr>
            <p:spPr>
              <a:xfrm flipH="1">
                <a:off x="6611785" y="2830946"/>
                <a:ext cx="179265" cy="0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" name="Straight Arrow Connector 13"/>
              <p:cNvCxnSpPr/>
              <p:nvPr/>
            </p:nvCxnSpPr>
            <p:spPr>
              <a:xfrm>
                <a:off x="7895877" y="2827916"/>
                <a:ext cx="215190" cy="1138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2" name="TextBox 41"/>
            <p:cNvSpPr txBox="1"/>
            <p:nvPr/>
          </p:nvSpPr>
          <p:spPr>
            <a:xfrm>
              <a:off x="5329086" y="3367414"/>
              <a:ext cx="73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B75DFD"/>
                  </a:solidFill>
                </a:rPr>
                <a:t>0 0 0 0</a:t>
              </a:r>
              <a:endParaRPr lang="en-US" sz="1400" dirty="0">
                <a:solidFill>
                  <a:srgbClr val="B75DFD"/>
                </a:solidFill>
              </a:endParaRPr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7702345" y="3369306"/>
              <a:ext cx="731778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B75DFD"/>
                  </a:solidFill>
                </a:rPr>
                <a:t>0 0 0 0</a:t>
              </a:r>
              <a:endParaRPr lang="en-US" sz="1400" dirty="0">
                <a:solidFill>
                  <a:srgbClr val="B75DFD"/>
                </a:solidFill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5350908" y="3726092"/>
              <a:ext cx="117128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6AA203"/>
                  </a:solidFill>
                </a:rPr>
                <a:t>0 0 0 0 0 0 0</a:t>
              </a:r>
              <a:endParaRPr lang="en-US" sz="1400" dirty="0">
                <a:solidFill>
                  <a:srgbClr val="6AA203"/>
                </a:solidFill>
              </a:endParaRPr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5350908" y="4033869"/>
              <a:ext cx="58257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28BBE4"/>
                  </a:solidFill>
                </a:rPr>
                <a:t>0 0 0 </a:t>
              </a:r>
              <a:endParaRPr lang="en-US" sz="1400" dirty="0">
                <a:solidFill>
                  <a:srgbClr val="28BBE4"/>
                </a:solidFill>
              </a:endParaRP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8136062" y="3728765"/>
              <a:ext cx="2843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 smtClean="0">
                  <a:solidFill>
                    <a:srgbClr val="6AA203"/>
                  </a:solidFill>
                </a:rPr>
                <a:t>0 </a:t>
              </a:r>
              <a:endParaRPr lang="en-US" sz="1400" dirty="0">
                <a:solidFill>
                  <a:srgbClr val="6AA203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7270470" y="4050220"/>
              <a:ext cx="11793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smtClean="0">
                  <a:solidFill>
                    <a:srgbClr val="28BBE4"/>
                  </a:solidFill>
                </a:rPr>
                <a:t>0 0 0 0 0 0 0 </a:t>
              </a:r>
              <a:endParaRPr lang="en-US" sz="1400" dirty="0">
                <a:solidFill>
                  <a:srgbClr val="28BBE4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34830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765730"/>
          </a:xfrm>
        </p:spPr>
        <p:txBody>
          <a:bodyPr>
            <a:normAutofit/>
          </a:bodyPr>
          <a:lstStyle/>
          <a:p>
            <a:r>
              <a:rPr lang="en-US" sz="2800" dirty="0"/>
              <a:t>Traces contain drift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43493" y="2323652"/>
            <a:ext cx="5155648" cy="3508977"/>
          </a:xfrm>
        </p:spPr>
        <p:txBody>
          <a:bodyPr>
            <a:normAutofit/>
          </a:bodyPr>
          <a:lstStyle/>
          <a:p>
            <a:pPr lvl="1"/>
            <a:r>
              <a:rPr lang="en-US" dirty="0" smtClean="0"/>
              <a:t>Only small segments can be aligned</a:t>
            </a:r>
            <a:endParaRPr lang="en-US" dirty="0" smtClean="0"/>
          </a:p>
          <a:p>
            <a:pPr lvl="1"/>
            <a:r>
              <a:rPr lang="en-US" dirty="0" smtClean="0"/>
              <a:t>Trace segmentation</a:t>
            </a:r>
          </a:p>
          <a:p>
            <a:pPr lvl="2"/>
            <a:r>
              <a:rPr lang="en-US" dirty="0" smtClean="0"/>
              <a:t>Provides population with distribution as potential measure of error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6229699" y="4176818"/>
            <a:ext cx="2098881" cy="485872"/>
            <a:chOff x="6188364" y="4858195"/>
            <a:chExt cx="2098881" cy="485872"/>
          </a:xfrm>
        </p:grpSpPr>
        <p:sp>
          <p:nvSpPr>
            <p:cNvPr id="15" name="Rectangle 14"/>
            <p:cNvSpPr/>
            <p:nvPr/>
          </p:nvSpPr>
          <p:spPr>
            <a:xfrm>
              <a:off x="6345800" y="5150810"/>
              <a:ext cx="1910658" cy="193257"/>
            </a:xfrm>
            <a:prstGeom prst="rect">
              <a:avLst/>
            </a:prstGeom>
            <a:solidFill>
              <a:srgbClr val="28BBE4"/>
            </a:solidFill>
            <a:ln>
              <a:solidFill>
                <a:srgbClr val="28BBE4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6188364" y="4858195"/>
              <a:ext cx="631151" cy="193257"/>
              <a:chOff x="6188364" y="4858195"/>
              <a:chExt cx="631151" cy="193257"/>
            </a:xfrm>
          </p:grpSpPr>
          <p:sp>
            <p:nvSpPr>
              <p:cNvPr id="20" name="Rectangle 19"/>
              <p:cNvSpPr/>
              <p:nvPr/>
            </p:nvSpPr>
            <p:spPr>
              <a:xfrm>
                <a:off x="6345800" y="4858195"/>
                <a:ext cx="325934" cy="193257"/>
              </a:xfrm>
              <a:prstGeom prst="rect">
                <a:avLst/>
              </a:prstGeom>
              <a:solidFill>
                <a:srgbClr val="6AA20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2" name="Straight Arrow Connector 21"/>
              <p:cNvCxnSpPr/>
              <p:nvPr/>
            </p:nvCxnSpPr>
            <p:spPr>
              <a:xfrm flipH="1">
                <a:off x="6188364" y="4961467"/>
                <a:ext cx="157436" cy="0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Arrow Connector 23"/>
              <p:cNvCxnSpPr/>
              <p:nvPr/>
            </p:nvCxnSpPr>
            <p:spPr>
              <a:xfrm flipV="1">
                <a:off x="6593642" y="4964544"/>
                <a:ext cx="225873" cy="1892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" name="Group 26"/>
            <p:cNvGrpSpPr/>
            <p:nvPr/>
          </p:nvGrpSpPr>
          <p:grpSpPr>
            <a:xfrm>
              <a:off x="6978073" y="4858195"/>
              <a:ext cx="631151" cy="193257"/>
              <a:chOff x="6188364" y="4858195"/>
              <a:chExt cx="631151" cy="193257"/>
            </a:xfrm>
          </p:grpSpPr>
          <p:sp>
            <p:nvSpPr>
              <p:cNvPr id="28" name="Rectangle 27"/>
              <p:cNvSpPr/>
              <p:nvPr/>
            </p:nvSpPr>
            <p:spPr>
              <a:xfrm>
                <a:off x="6345800" y="4858195"/>
                <a:ext cx="325934" cy="193257"/>
              </a:xfrm>
              <a:prstGeom prst="rect">
                <a:avLst/>
              </a:prstGeom>
              <a:solidFill>
                <a:srgbClr val="6AA20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9" name="Straight Arrow Connector 28"/>
              <p:cNvCxnSpPr/>
              <p:nvPr/>
            </p:nvCxnSpPr>
            <p:spPr>
              <a:xfrm flipH="1">
                <a:off x="6188364" y="4961467"/>
                <a:ext cx="157436" cy="0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/>
              <p:cNvCxnSpPr/>
              <p:nvPr/>
            </p:nvCxnSpPr>
            <p:spPr>
              <a:xfrm flipV="1">
                <a:off x="6593642" y="4964544"/>
                <a:ext cx="225873" cy="1892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1" name="Group 30"/>
            <p:cNvGrpSpPr/>
            <p:nvPr/>
          </p:nvGrpSpPr>
          <p:grpSpPr>
            <a:xfrm>
              <a:off x="7656094" y="4858195"/>
              <a:ext cx="631151" cy="193257"/>
              <a:chOff x="6188364" y="4858195"/>
              <a:chExt cx="631151" cy="193257"/>
            </a:xfrm>
          </p:grpSpPr>
          <p:sp>
            <p:nvSpPr>
              <p:cNvPr id="32" name="Rectangle 31"/>
              <p:cNvSpPr/>
              <p:nvPr/>
            </p:nvSpPr>
            <p:spPr>
              <a:xfrm>
                <a:off x="6345800" y="4858195"/>
                <a:ext cx="325934" cy="193257"/>
              </a:xfrm>
              <a:prstGeom prst="rect">
                <a:avLst/>
              </a:prstGeom>
              <a:solidFill>
                <a:srgbClr val="6AA203"/>
              </a:solidFill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33" name="Straight Arrow Connector 32"/>
              <p:cNvCxnSpPr/>
              <p:nvPr/>
            </p:nvCxnSpPr>
            <p:spPr>
              <a:xfrm flipH="1">
                <a:off x="6188364" y="4961467"/>
                <a:ext cx="157436" cy="0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Arrow Connector 33"/>
              <p:cNvCxnSpPr/>
              <p:nvPr/>
            </p:nvCxnSpPr>
            <p:spPr>
              <a:xfrm flipV="1">
                <a:off x="6593642" y="4964544"/>
                <a:ext cx="225873" cy="1892"/>
              </a:xfrm>
              <a:prstGeom prst="straightConnector1">
                <a:avLst/>
              </a:prstGeom>
              <a:ln>
                <a:solidFill>
                  <a:srgbClr val="6AA203"/>
                </a:solidFill>
                <a:tailEnd type="arrow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41" name="Picture 4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5344" y="2647758"/>
            <a:ext cx="2322999" cy="128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60251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Distribution of quantification with segmentation and alignment</a:t>
            </a:r>
            <a:endParaRPr lang="en-US" sz="2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12405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Using species DNA barcode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Generating trace simulation from barcode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2182" y="2810935"/>
            <a:ext cx="2160000" cy="1566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079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Quantification steps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Align</a:t>
            </a:r>
          </a:p>
          <a:p>
            <a:r>
              <a:rPr lang="en-US" dirty="0" smtClean="0"/>
              <a:t>Quantify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1339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advantages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Any taxonomic level/resolution</a:t>
            </a:r>
          </a:p>
          <a:p>
            <a:pPr lvl="1"/>
            <a:r>
              <a:rPr lang="en-US" dirty="0" smtClean="0"/>
              <a:t>Species</a:t>
            </a:r>
          </a:p>
          <a:p>
            <a:pPr lvl="1"/>
            <a:r>
              <a:rPr lang="en-US" dirty="0" smtClean="0"/>
              <a:t>Major group</a:t>
            </a:r>
          </a:p>
          <a:p>
            <a:r>
              <a:rPr lang="en-US" dirty="0" smtClean="0"/>
              <a:t>Uses existing </a:t>
            </a:r>
            <a:r>
              <a:rPr lang="en-US" dirty="0" smtClean="0"/>
              <a:t>technology and infrastructure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4383742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steps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Get your expert opinion/feedback</a:t>
            </a:r>
          </a:p>
          <a:p>
            <a:r>
              <a:rPr lang="en-US" dirty="0" smtClean="0"/>
              <a:t>…</a:t>
            </a:r>
          </a:p>
          <a:p>
            <a:pPr lvl="1"/>
            <a:r>
              <a:rPr lang="en-US" dirty="0" smtClean="0"/>
              <a:t>Show proportion calculated=true proportion</a:t>
            </a:r>
          </a:p>
          <a:p>
            <a:pPr lvl="2"/>
            <a:r>
              <a:rPr lang="en-US" dirty="0" smtClean="0"/>
              <a:t>Dilution series</a:t>
            </a:r>
          </a:p>
          <a:p>
            <a:pPr lvl="1"/>
            <a:r>
              <a:rPr lang="en-US" dirty="0" smtClean="0"/>
              <a:t>Expand beyond two types</a:t>
            </a:r>
          </a:p>
          <a:p>
            <a:pPr lvl="1"/>
            <a:r>
              <a:rPr lang="en-US" dirty="0" smtClean="0"/>
              <a:t>Improved optimization</a:t>
            </a:r>
          </a:p>
          <a:p>
            <a:pPr lvl="2"/>
            <a:r>
              <a:rPr lang="en-US" dirty="0" smtClean="0"/>
              <a:t>Error structure</a:t>
            </a:r>
          </a:p>
          <a:p>
            <a:pPr lvl="3"/>
            <a:r>
              <a:rPr lang="en-US" dirty="0" smtClean="0"/>
              <a:t>error of ratios are is not normally distributed</a:t>
            </a:r>
          </a:p>
          <a:p>
            <a:pPr lvl="3"/>
            <a:r>
              <a:rPr lang="en-US" dirty="0" smtClean="0"/>
              <a:t>accounting for decreased reliability with length</a:t>
            </a:r>
          </a:p>
          <a:p>
            <a:pPr lvl="2"/>
            <a:r>
              <a:rPr lang="en-US" dirty="0" smtClean="0"/>
              <a:t>Use conserved region for alignment and polymorphic sites for scaling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1523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ounded Rectangle 31"/>
          <p:cNvSpPr/>
          <p:nvPr/>
        </p:nvSpPr>
        <p:spPr>
          <a:xfrm>
            <a:off x="592667" y="4897024"/>
            <a:ext cx="8033533" cy="1522248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16859"/>
                </a:solidFill>
              </a:ln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592667" y="3874866"/>
            <a:ext cx="3648364" cy="69329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16859"/>
                </a:solidFill>
              </a:ln>
            </a:endParaRPr>
          </a:p>
        </p:txBody>
      </p:sp>
      <p:sp>
        <p:nvSpPr>
          <p:cNvPr id="21" name="Rounded Rectangle 20"/>
          <p:cNvSpPr/>
          <p:nvPr/>
        </p:nvSpPr>
        <p:spPr>
          <a:xfrm>
            <a:off x="592667" y="2515098"/>
            <a:ext cx="3648364" cy="1223433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716859"/>
                </a:solidFill>
              </a:ln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5613" y="339555"/>
            <a:ext cx="5797841" cy="568687"/>
          </a:xfrm>
        </p:spPr>
        <p:txBody>
          <a:bodyPr>
            <a:normAutofit fontScale="90000"/>
          </a:bodyPr>
          <a:lstStyle/>
          <a:p>
            <a:r>
              <a:rPr lang="en-US" sz="3200" dirty="0" smtClean="0"/>
              <a:t>Acknowledgements</a:t>
            </a:r>
            <a:endParaRPr lang="en-US" sz="32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pic>
        <p:nvPicPr>
          <p:cNvPr id="5" name="Picture 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5665" y="2515098"/>
            <a:ext cx="1301676" cy="6188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8428" y="3119702"/>
            <a:ext cx="1223433" cy="61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137" y="2604010"/>
            <a:ext cx="704185" cy="45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22" y="2604010"/>
            <a:ext cx="1109625" cy="4410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6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262" y="3195249"/>
            <a:ext cx="1899166" cy="4552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Rectangle 7"/>
          <p:cNvSpPr>
            <a:spLocks/>
          </p:cNvSpPr>
          <p:nvPr/>
        </p:nvSpPr>
        <p:spPr bwMode="auto">
          <a:xfrm>
            <a:off x="3600625" y="1707090"/>
            <a:ext cx="3367087" cy="1219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r"/>
            <a:endParaRPr lang="en-US" sz="2400" dirty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  <a:p>
            <a:pPr algn="r"/>
            <a:endParaRPr lang="en-US" sz="2400" dirty="0" smtClean="0">
              <a:ea typeface="ＭＳ Ｐゴシック" charset="0"/>
              <a:cs typeface="Bradley Hand ITC TT-Bold" charset="0"/>
            </a:endParaRPr>
          </a:p>
          <a:p>
            <a:pPr algn="r"/>
            <a:r>
              <a:rPr lang="en-US" sz="2400" dirty="0" smtClean="0">
                <a:solidFill>
                  <a:schemeClr val="tx1"/>
                </a:solidFill>
                <a:ea typeface="ＭＳ Ｐゴシック" charset="0"/>
                <a:cs typeface="Bradley Hand ITC TT-Bold" charset="0"/>
              </a:rPr>
              <a:t>BELL LAB</a:t>
            </a:r>
          </a:p>
          <a:p>
            <a:pPr algn="r"/>
            <a:endParaRPr lang="en-US" sz="2400" dirty="0">
              <a:ea typeface="ＭＳ Ｐゴシック" charset="0"/>
              <a:cs typeface="Bradley Hand ITC TT-Bold" charset="0"/>
            </a:endParaRPr>
          </a:p>
          <a:p>
            <a:pPr algn="r"/>
            <a:endParaRPr lang="en-US" sz="2400" dirty="0">
              <a:ea typeface="ＭＳ Ｐゴシック" charset="0"/>
              <a:cs typeface="Bradley Hand ITC TT-Bold" charset="0"/>
            </a:endParaRPr>
          </a:p>
          <a:p>
            <a:pPr algn="r"/>
            <a:r>
              <a:rPr lang="en-US" sz="2400" dirty="0" smtClean="0">
                <a:solidFill>
                  <a:schemeClr val="tx1"/>
                </a:solidFill>
                <a:ea typeface="ＭＳ Ｐゴシック" charset="0"/>
                <a:cs typeface="Bradley Hand ITC TT-Bold" charset="0"/>
              </a:rPr>
              <a:t>FUSSMANN LAB</a:t>
            </a:r>
          </a:p>
          <a:p>
            <a:pPr algn="r"/>
            <a:endParaRPr lang="en-US" sz="2400" dirty="0" smtClean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  <a:p>
            <a:pPr algn="r"/>
            <a:endParaRPr lang="en-US" sz="2400" dirty="0" smtClean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  <a:p>
            <a:pPr algn="r"/>
            <a:r>
              <a:rPr lang="en-US" sz="2400" dirty="0" smtClean="0">
                <a:ea typeface="ＭＳ Ｐゴシック" charset="0"/>
                <a:cs typeface="Bradley Hand ITC TT-Bold" charset="0"/>
              </a:rPr>
              <a:t>LEUNG LAB</a:t>
            </a:r>
            <a:endParaRPr lang="en-US" sz="2400" dirty="0">
              <a:solidFill>
                <a:schemeClr val="tx1"/>
              </a:solidFill>
              <a:ea typeface="ＭＳ Ｐゴシック" charset="0"/>
              <a:cs typeface="Bradley Hand ITC TT-Bold" charset="0"/>
            </a:endParaRPr>
          </a:p>
        </p:txBody>
      </p:sp>
      <p:sp>
        <p:nvSpPr>
          <p:cNvPr id="14" name="Rectangle 9"/>
          <p:cNvSpPr>
            <a:spLocks/>
          </p:cNvSpPr>
          <p:nvPr/>
        </p:nvSpPr>
        <p:spPr bwMode="auto">
          <a:xfrm>
            <a:off x="792788" y="6050203"/>
            <a:ext cx="7596909" cy="5757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pPr algn="dist"/>
            <a:r>
              <a:rPr lang="en-US" sz="1400" dirty="0" err="1" smtClean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etienne.webhop.org</a:t>
            </a:r>
            <a:r>
              <a:rPr lang="en-US" sz="1400" dirty="0" smtClean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 						</a:t>
            </a:r>
            <a:r>
              <a:rPr lang="en-US" sz="1400" dirty="0" err="1" smtClean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etienne.low</a:t>
            </a:r>
            <a:r>
              <a:rPr lang="en-US" sz="1400" dirty="0" err="1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-decarie@</a:t>
            </a:r>
            <a:r>
              <a:rPr lang="en-US" sz="1400" dirty="0" err="1" smtClean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mail.mcgill.ca</a:t>
            </a:r>
            <a:endParaRPr lang="en-US" sz="1400" dirty="0" smtClean="0">
              <a:solidFill>
                <a:srgbClr val="716859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  <a:p>
            <a:pPr algn="just"/>
            <a:endParaRPr lang="en-US" sz="1400" dirty="0">
              <a:solidFill>
                <a:srgbClr val="716859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sp>
        <p:nvSpPr>
          <p:cNvPr id="16" name="Rectangle 11"/>
          <p:cNvSpPr>
            <a:spLocks/>
          </p:cNvSpPr>
          <p:nvPr/>
        </p:nvSpPr>
        <p:spPr bwMode="auto">
          <a:xfrm>
            <a:off x="455613" y="6142567"/>
            <a:ext cx="9525000" cy="469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 type="none" w="med" len="med"/>
                <a:tailEnd type="none" w="med" len="med"/>
              </a14:hiddenLine>
            </a:ext>
          </a:extLst>
        </p:spPr>
        <p:txBody>
          <a:bodyPr lIns="0" tIns="0" rIns="0" bIns="0" anchor="ctr"/>
          <a:lstStyle/>
          <a:p>
            <a:endParaRPr lang="en-US" u="sng" dirty="0">
              <a:solidFill>
                <a:schemeClr val="tx1"/>
              </a:solidFill>
              <a:latin typeface="Arial Bold" charset="0"/>
              <a:ea typeface="ＭＳ Ｐゴシック" charset="0"/>
              <a:cs typeface="Arial Bold" charset="0"/>
              <a:sym typeface="Arial Bold" charset="0"/>
            </a:endParaRPr>
          </a:p>
        </p:txBody>
      </p:sp>
      <p:pic>
        <p:nvPicPr>
          <p:cNvPr id="17" name="Picture 12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5" y="989875"/>
            <a:ext cx="1440000" cy="95920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4275" y="2171902"/>
            <a:ext cx="1440000" cy="8642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5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04275" y="3316639"/>
            <a:ext cx="1440000" cy="1200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7" name="Picture 2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1823" y="3982146"/>
            <a:ext cx="582122" cy="441610"/>
          </a:xfrm>
          <a:prstGeom prst="rect">
            <a:avLst/>
          </a:prstGeom>
        </p:spPr>
      </p:pic>
      <p:pic>
        <p:nvPicPr>
          <p:cNvPr id="28" name="Picture 27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45456" y="3982146"/>
            <a:ext cx="1472033" cy="441610"/>
          </a:xfrm>
          <a:prstGeom prst="rect">
            <a:avLst/>
          </a:prstGeom>
        </p:spPr>
      </p:pic>
      <p:sp>
        <p:nvSpPr>
          <p:cNvPr id="29" name="Title 1"/>
          <p:cNvSpPr txBox="1">
            <a:spLocks/>
          </p:cNvSpPr>
          <p:nvPr/>
        </p:nvSpPr>
        <p:spPr>
          <a:xfrm>
            <a:off x="717622" y="4667825"/>
            <a:ext cx="5797841" cy="78193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2800" dirty="0" smtClean="0"/>
              <a:t>Contacts and code</a:t>
            </a:r>
            <a:endParaRPr lang="en-US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11944" y="1025063"/>
            <a:ext cx="985073" cy="73880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4" name="Rectangle 3"/>
          <p:cNvSpPr/>
          <p:nvPr/>
        </p:nvSpPr>
        <p:spPr>
          <a:xfrm>
            <a:off x="1772405" y="1241170"/>
            <a:ext cx="18282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Adam </a:t>
            </a:r>
            <a:r>
              <a:rPr lang="en-US" b="1" dirty="0" smtClean="0"/>
              <a:t>Herman</a:t>
            </a:r>
          </a:p>
          <a:p>
            <a:endParaRPr lang="en-US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4117" y="5373639"/>
            <a:ext cx="699655" cy="699655"/>
          </a:xfrm>
          <a:prstGeom prst="rect">
            <a:avLst/>
          </a:prstGeom>
        </p:spPr>
      </p:pic>
      <p:sp>
        <p:nvSpPr>
          <p:cNvPr id="19" name="Rectangle 18"/>
          <p:cNvSpPr/>
          <p:nvPr/>
        </p:nvSpPr>
        <p:spPr>
          <a:xfrm>
            <a:off x="1697017" y="5449758"/>
            <a:ext cx="643904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u="sng" dirty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https://</a:t>
            </a:r>
            <a:r>
              <a:rPr lang="en-US" sz="1600" u="sng" dirty="0" err="1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github.com</a:t>
            </a:r>
            <a:r>
              <a:rPr lang="en-US" sz="1600" u="sng" dirty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/</a:t>
            </a:r>
            <a:r>
              <a:rPr lang="en-US" sz="1600" u="sng" dirty="0" err="1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edielivon</a:t>
            </a:r>
            <a:r>
              <a:rPr lang="en-US" sz="1600" u="sng" dirty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/</a:t>
            </a:r>
            <a:r>
              <a:rPr lang="en-US" sz="2000" b="1" u="sng" dirty="0">
                <a:solidFill>
                  <a:srgbClr val="716859"/>
                </a:solidFill>
                <a:latin typeface="Arial Bold" charset="0"/>
                <a:ea typeface="ＭＳ Ｐゴシック" charset="0"/>
                <a:cs typeface="Arial Bold" charset="0"/>
                <a:sym typeface="Arial Bold" charset="0"/>
              </a:rPr>
              <a:t>community-DNA-fingerprinting</a:t>
            </a: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7924" y="4022951"/>
            <a:ext cx="360000" cy="360000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16"/>
          <a:srcRect r="64165"/>
          <a:stretch/>
        </p:blipFill>
        <p:spPr>
          <a:xfrm>
            <a:off x="3269947" y="4125591"/>
            <a:ext cx="889159" cy="154720"/>
          </a:xfrm>
          <a:prstGeom prst="rect">
            <a:avLst/>
          </a:prstGeom>
        </p:spPr>
      </p:pic>
      <p:sp>
        <p:nvSpPr>
          <p:cNvPr id="33" name="Rectangle 32"/>
          <p:cNvSpPr/>
          <p:nvPr/>
        </p:nvSpPr>
        <p:spPr>
          <a:xfrm>
            <a:off x="1919592" y="1818228"/>
            <a:ext cx="216996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>
                <a:solidFill>
                  <a:srgbClr val="716859"/>
                </a:solidFill>
              </a:rPr>
              <a:t>Thomas Bureau</a:t>
            </a:r>
          </a:p>
          <a:p>
            <a:r>
              <a:rPr lang="en-US" b="1" dirty="0">
                <a:solidFill>
                  <a:srgbClr val="716859"/>
                </a:solidFill>
              </a:rPr>
              <a:t>Genome </a:t>
            </a:r>
            <a:r>
              <a:rPr lang="en-US" b="1" dirty="0" smtClean="0">
                <a:solidFill>
                  <a:srgbClr val="716859"/>
                </a:solidFill>
              </a:rPr>
              <a:t>Quebec</a:t>
            </a:r>
          </a:p>
          <a:p>
            <a:endParaRPr lang="en-US" dirty="0">
              <a:solidFill>
                <a:srgbClr val="716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27471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148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Microbial community composition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31756"/>
          <a:stretch/>
        </p:blipFill>
        <p:spPr>
          <a:xfrm>
            <a:off x="2731478" y="2095607"/>
            <a:ext cx="3638049" cy="288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443021" y="5124138"/>
            <a:ext cx="2414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16859"/>
                </a:solidFill>
              </a:rPr>
              <a:t>Human </a:t>
            </a:r>
            <a:r>
              <a:rPr lang="en-US" dirty="0" err="1" smtClean="0">
                <a:solidFill>
                  <a:srgbClr val="716859"/>
                </a:solidFill>
              </a:rPr>
              <a:t>microbiome</a:t>
            </a:r>
            <a:endParaRPr lang="en-US" dirty="0">
              <a:solidFill>
                <a:srgbClr val="716859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361090" y="6611779"/>
            <a:ext cx="110977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16859"/>
                </a:solidFill>
              </a:rPr>
              <a:t>images: </a:t>
            </a:r>
            <a:r>
              <a:rPr lang="en-US" sz="1000" dirty="0" smtClean="0">
                <a:solidFill>
                  <a:srgbClr val="716859"/>
                </a:solidFill>
              </a:rPr>
              <a:t>NHGRI</a:t>
            </a:r>
            <a:endParaRPr lang="en-US" sz="1000" dirty="0">
              <a:solidFill>
                <a:srgbClr val="716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1174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614869"/>
          </a:xfrm>
        </p:spPr>
        <p:txBody>
          <a:bodyPr>
            <a:normAutofit/>
          </a:bodyPr>
          <a:lstStyle/>
          <a:p>
            <a:r>
              <a:rPr lang="en-US" sz="3200" dirty="0" smtClean="0"/>
              <a:t>Microbial community composition</a:t>
            </a:r>
            <a:endParaRPr lang="en-US" sz="32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-4968" t="24038" r="30412" b="8347"/>
          <a:stretch/>
        </p:blipFill>
        <p:spPr>
          <a:xfrm>
            <a:off x="3136866" y="2306553"/>
            <a:ext cx="5291856" cy="21600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516306" y="4722692"/>
            <a:ext cx="4238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>
                <a:solidFill>
                  <a:srgbClr val="716859"/>
                </a:solidFill>
              </a:rPr>
              <a:t>Experimental ecology and evolution</a:t>
            </a:r>
            <a:endParaRPr lang="en-US" dirty="0">
              <a:solidFill>
                <a:srgbClr val="716859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79" y="2306553"/>
            <a:ext cx="3696453" cy="2160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243056" y="6611779"/>
            <a:ext cx="190094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smtClean="0">
                <a:solidFill>
                  <a:srgbClr val="716859"/>
                </a:solidFill>
              </a:rPr>
              <a:t>left image</a:t>
            </a:r>
            <a:r>
              <a:rPr lang="en-US" sz="1000" dirty="0">
                <a:solidFill>
                  <a:srgbClr val="716859"/>
                </a:solidFill>
              </a:rPr>
              <a:t>: Richard E. </a:t>
            </a:r>
            <a:r>
              <a:rPr lang="en-US" sz="1000" dirty="0" err="1">
                <a:solidFill>
                  <a:srgbClr val="716859"/>
                </a:solidFill>
              </a:rPr>
              <a:t>Lenski</a:t>
            </a:r>
            <a:r>
              <a:rPr lang="en-US" sz="1000" dirty="0">
                <a:solidFill>
                  <a:srgbClr val="716859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9610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Limits of traditional taxonomy</a:t>
            </a:r>
            <a:endParaRPr lang="en-US" sz="3200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Few microbes can be cultured</a:t>
            </a:r>
          </a:p>
          <a:p>
            <a:r>
              <a:rPr lang="en-US" dirty="0" smtClean="0"/>
              <a:t>Many are not visually distinguishable </a:t>
            </a:r>
          </a:p>
          <a:p>
            <a:r>
              <a:rPr lang="en-US" dirty="0" smtClean="0"/>
              <a:t>When at all possible</a:t>
            </a:r>
          </a:p>
          <a:p>
            <a:pPr lvl="1"/>
            <a:r>
              <a:rPr lang="en-US" dirty="0" smtClean="0"/>
              <a:t>requires expertise</a:t>
            </a:r>
          </a:p>
          <a:p>
            <a:pPr lvl="1"/>
            <a:r>
              <a:rPr lang="en-US" dirty="0"/>
              <a:t>t</a:t>
            </a:r>
            <a:r>
              <a:rPr lang="en-US" dirty="0" smtClean="0"/>
              <a:t>edious </a:t>
            </a:r>
          </a:p>
          <a:p>
            <a:pPr lvl="1"/>
            <a:r>
              <a:rPr lang="en-US" dirty="0" smtClean="0"/>
              <a:t>often unfeasible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758" y="4067057"/>
            <a:ext cx="3181273" cy="2385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53943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Community fingerprint</a:t>
            </a:r>
            <a:endParaRPr lang="en-US" sz="3200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>
          <a:xfrm>
            <a:off x="1043493" y="2323652"/>
            <a:ext cx="4408738" cy="3508977"/>
          </a:xfrm>
        </p:spPr>
        <p:txBody>
          <a:bodyPr/>
          <a:lstStyle/>
          <a:p>
            <a:r>
              <a:rPr lang="en-US" dirty="0" smtClean="0"/>
              <a:t>Community level characteristic resulting from the proportional sum of characteristics of its constituent species</a:t>
            </a:r>
          </a:p>
          <a:p>
            <a:r>
              <a:rPr lang="en-US" sz="1800" dirty="0" smtClean="0">
                <a:solidFill>
                  <a:srgbClr val="716859"/>
                </a:solidFill>
              </a:rPr>
              <a:t>synonyms: profile</a:t>
            </a:r>
          </a:p>
          <a:p>
            <a:r>
              <a:rPr lang="en-US" sz="1800" dirty="0" smtClean="0">
                <a:solidFill>
                  <a:srgbClr val="716859"/>
                </a:solidFill>
              </a:rPr>
              <a:t>fingerprinting: using this characteristic to determine community composition</a:t>
            </a:r>
            <a:endParaRPr lang="en-US" sz="1800" dirty="0">
              <a:solidFill>
                <a:srgbClr val="716859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35805" y="-22816"/>
            <a:ext cx="473424" cy="63123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074132" y="1875832"/>
            <a:ext cx="1994102" cy="2658803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50000" r="43389"/>
          <a:stretch/>
        </p:blipFill>
        <p:spPr>
          <a:xfrm>
            <a:off x="4402332" y="3979333"/>
            <a:ext cx="1128885" cy="1329401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45850" t="50000"/>
          <a:stretch/>
        </p:blipFill>
        <p:spPr>
          <a:xfrm>
            <a:off x="6222446" y="5111442"/>
            <a:ext cx="735616" cy="90565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37020" b="46206"/>
          <a:stretch/>
        </p:blipFill>
        <p:spPr>
          <a:xfrm>
            <a:off x="5312833" y="5357863"/>
            <a:ext cx="578857" cy="6592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rcRect l="50773" b="54963"/>
          <a:stretch/>
        </p:blipFill>
        <p:spPr>
          <a:xfrm>
            <a:off x="7302250" y="4148344"/>
            <a:ext cx="1531967" cy="1868751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 flipV="1">
            <a:off x="6442364" y="3902364"/>
            <a:ext cx="931333" cy="1209078"/>
          </a:xfrm>
          <a:prstGeom prst="straightConnector1">
            <a:avLst/>
          </a:prstGeom>
          <a:ln>
            <a:solidFill>
              <a:srgbClr val="7168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V="1">
            <a:off x="5672667" y="2497667"/>
            <a:ext cx="1037166" cy="3334962"/>
          </a:xfrm>
          <a:prstGeom prst="straightConnector1">
            <a:avLst/>
          </a:prstGeom>
          <a:ln>
            <a:solidFill>
              <a:srgbClr val="716859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452230" y="610745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3x</a:t>
            </a:r>
            <a:endParaRPr 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7459599" y="6109668"/>
            <a:ext cx="5565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½ x</a:t>
            </a:r>
            <a:endParaRPr 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6246534" y="6142672"/>
            <a:ext cx="4283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8491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-3.33333E-6 L 0.18281 -0.1391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132" y="-696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3490" y="1027664"/>
            <a:ext cx="7024744" cy="866753"/>
          </a:xfrm>
        </p:spPr>
        <p:txBody>
          <a:bodyPr>
            <a:noAutofit/>
          </a:bodyPr>
          <a:lstStyle/>
          <a:p>
            <a:r>
              <a:rPr lang="en-US" sz="3200" dirty="0" smtClean="0"/>
              <a:t>Pigment </a:t>
            </a:r>
            <a:r>
              <a:rPr lang="en-US" sz="3200" dirty="0" smtClean="0"/>
              <a:t>fingerprinting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4"/>
          <a:srcRect l="883" t="3321" r="2803" b="2544"/>
          <a:stretch/>
        </p:blipFill>
        <p:spPr>
          <a:xfrm>
            <a:off x="3998162" y="2029535"/>
            <a:ext cx="4070072" cy="2520000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1100" y="4779479"/>
            <a:ext cx="1309091" cy="10800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r="34958"/>
          <a:stretch/>
        </p:blipFill>
        <p:spPr>
          <a:xfrm>
            <a:off x="8093135" y="6134194"/>
            <a:ext cx="528657" cy="36836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721" y="2029535"/>
            <a:ext cx="3201702" cy="2520000"/>
          </a:xfrm>
          <a:prstGeom prst="rect">
            <a:avLst/>
          </a:prstGeom>
        </p:spPr>
      </p:pic>
      <p:pic>
        <p:nvPicPr>
          <p:cNvPr id="11" name="Chlamydomonas - DIC Microscope (hq)-1.mov" descr="/Users/LowDecarie/Documents/PhD/Experiments/St-Hilaire-Amplifying-Bioreactor-2012/Curieux de nature 2012.ppt_media/Chlamydomonas - DIC Microscope (hq)-1.mov">
            <a:hlinkClick r:id="" action="ppaction://media"/>
          </p:cNvPr>
          <p:cNvPicPr>
            <a:picLocks noChangeAspect="1" noChangeArrowheads="1"/>
          </p:cNvPicPr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2725" y="4779479"/>
            <a:ext cx="1920078" cy="10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1180" y="4779479"/>
            <a:ext cx="1559520" cy="1080000"/>
          </a:xfrm>
          <a:prstGeom prst="rect">
            <a:avLst/>
          </a:prstGeom>
          <a:noFill/>
          <a:ln>
            <a:noFill/>
          </a:ln>
          <a:effectLst>
            <a:outerShdw blurRad="127000" dist="76199" dir="2700000" algn="ctr" rotWithShape="0">
              <a:schemeClr val="bg2">
                <a:alpha val="75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6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705" y="4779479"/>
            <a:ext cx="1753235" cy="1080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11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688720" y="-22816"/>
            <a:ext cx="473424" cy="63123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00750" y="4779479"/>
            <a:ext cx="1080000" cy="108000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435668" y="4779479"/>
            <a:ext cx="1440000" cy="108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4830537" y="6611779"/>
            <a:ext cx="431346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>
                <a:solidFill>
                  <a:srgbClr val="716859"/>
                </a:solidFill>
              </a:rPr>
              <a:t>i</a:t>
            </a:r>
            <a:r>
              <a:rPr lang="en-US" sz="1000" dirty="0" smtClean="0">
                <a:solidFill>
                  <a:srgbClr val="716859"/>
                </a:solidFill>
              </a:rPr>
              <a:t>mages: Academy </a:t>
            </a:r>
            <a:r>
              <a:rPr lang="en-US" sz="1000" dirty="0">
                <a:solidFill>
                  <a:srgbClr val="716859"/>
                </a:solidFill>
              </a:rPr>
              <a:t>of Natural </a:t>
            </a:r>
            <a:r>
              <a:rPr lang="en-US" sz="1000" dirty="0" smtClean="0">
                <a:solidFill>
                  <a:srgbClr val="716859"/>
                </a:solidFill>
              </a:rPr>
              <a:t>Sciences, BBE </a:t>
            </a:r>
            <a:r>
              <a:rPr lang="en-US" sz="1000" dirty="0" err="1" smtClean="0">
                <a:solidFill>
                  <a:srgbClr val="716859"/>
                </a:solidFill>
              </a:rPr>
              <a:t>moldaenke</a:t>
            </a:r>
            <a:r>
              <a:rPr lang="en-US" sz="1000" dirty="0" smtClean="0">
                <a:solidFill>
                  <a:srgbClr val="716859"/>
                </a:solidFill>
              </a:rPr>
              <a:t> and others</a:t>
            </a:r>
            <a:endParaRPr lang="en-US" sz="1000" dirty="0">
              <a:solidFill>
                <a:srgbClr val="71685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609607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959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P</a:t>
            </a:r>
            <a:r>
              <a:rPr lang="en-US" sz="2400" dirty="0" smtClean="0"/>
              <a:t>hysiological fingerprint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1"/>
            <a:r>
              <a:rPr lang="en-US" dirty="0" smtClean="0"/>
              <a:t>Sole carbon source utilization fingerprint</a:t>
            </a:r>
          </a:p>
          <a:p>
            <a:pPr lvl="2"/>
            <a:r>
              <a:rPr lang="en-US" dirty="0" smtClean="0"/>
              <a:t>BIOLOG eco-plates</a:t>
            </a:r>
          </a:p>
          <a:p>
            <a:pPr lvl="1"/>
            <a:r>
              <a:rPr lang="en-US" dirty="0" smtClean="0"/>
              <a:t>Toxicological finger print</a:t>
            </a:r>
          </a:p>
          <a:p>
            <a:pPr lvl="2"/>
            <a:r>
              <a:rPr lang="en-US" dirty="0" smtClean="0"/>
              <a:t>Target specific antibiotic</a:t>
            </a:r>
          </a:p>
          <a:p>
            <a:pPr lvl="2"/>
            <a:r>
              <a:rPr lang="en-US" dirty="0" smtClean="0"/>
              <a:t>Toxin and metals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855" y="2886364"/>
            <a:ext cx="2860927" cy="21600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09022" y="6146416"/>
            <a:ext cx="720000" cy="330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2640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400" dirty="0" smtClean="0"/>
              <a:t>Chemical fingerprinting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662638" y="-22816"/>
            <a:ext cx="473424" cy="631232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Fatty acid fingerprinting</a:t>
            </a:r>
          </a:p>
          <a:p>
            <a:pPr lvl="1"/>
            <a:r>
              <a:rPr lang="en-US" dirty="0" smtClean="0"/>
              <a:t>Fatty acid methyl ester (FAME)</a:t>
            </a:r>
          </a:p>
          <a:p>
            <a:pPr lvl="1"/>
            <a:r>
              <a:rPr lang="en-US" dirty="0" smtClean="0"/>
              <a:t>Phospholipid fatty acid (PLFA)</a:t>
            </a:r>
          </a:p>
          <a:p>
            <a:r>
              <a:rPr lang="en-US" dirty="0" smtClean="0"/>
              <a:t>Isotope fingerprinting</a:t>
            </a:r>
          </a:p>
          <a:p>
            <a:pPr lvl="1"/>
            <a:r>
              <a:rPr lang="en-US" dirty="0" smtClean="0"/>
              <a:t>Trophic structure signal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5666" y="4164061"/>
            <a:ext cx="2798265" cy="185804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953208" y="6611779"/>
            <a:ext cx="619079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 err="1">
                <a:solidFill>
                  <a:srgbClr val="716859"/>
                </a:solidFill>
              </a:rPr>
              <a:t>images:Rebecca</a:t>
            </a:r>
            <a:r>
              <a:rPr lang="en-US" sz="1000" dirty="0">
                <a:solidFill>
                  <a:srgbClr val="716859"/>
                </a:solidFill>
              </a:rPr>
              <a:t> E. </a:t>
            </a:r>
            <a:r>
              <a:rPr lang="en-US" sz="1000" dirty="0" err="1" smtClean="0">
                <a:solidFill>
                  <a:srgbClr val="716859"/>
                </a:solidFill>
              </a:rPr>
              <a:t>Drenovsky</a:t>
            </a:r>
            <a:r>
              <a:rPr lang="en-US" sz="1000" dirty="0" smtClean="0">
                <a:solidFill>
                  <a:srgbClr val="716859"/>
                </a:solidFill>
              </a:rPr>
              <a:t>, Roger </a:t>
            </a:r>
            <a:r>
              <a:rPr lang="en-US" sz="1000" dirty="0">
                <a:solidFill>
                  <a:srgbClr val="716859"/>
                </a:solidFill>
              </a:rPr>
              <a:t>A. </a:t>
            </a:r>
            <a:r>
              <a:rPr lang="en-US" sz="1000" dirty="0" smtClean="0">
                <a:solidFill>
                  <a:srgbClr val="716859"/>
                </a:solidFill>
              </a:rPr>
              <a:t>Duncan, Kate </a:t>
            </a:r>
            <a:r>
              <a:rPr lang="en-US" sz="1000" dirty="0">
                <a:solidFill>
                  <a:srgbClr val="716859"/>
                </a:solidFill>
              </a:rPr>
              <a:t>M. </a:t>
            </a:r>
            <a:r>
              <a:rPr lang="en-US" sz="1000" dirty="0" err="1">
                <a:solidFill>
                  <a:srgbClr val="716859"/>
                </a:solidFill>
              </a:rPr>
              <a:t>Scow,SPC</a:t>
            </a:r>
            <a:r>
              <a:rPr lang="en-US" sz="1000" dirty="0">
                <a:solidFill>
                  <a:srgbClr val="716859"/>
                </a:solidFill>
              </a:rPr>
              <a:t> </a:t>
            </a:r>
            <a:r>
              <a:rPr lang="en-US" sz="1000" dirty="0" smtClean="0">
                <a:solidFill>
                  <a:srgbClr val="716859"/>
                </a:solidFill>
              </a:rPr>
              <a:t>ocean fisheries </a:t>
            </a:r>
            <a:r>
              <a:rPr lang="en-US" sz="1000" dirty="0" err="1" smtClean="0">
                <a:solidFill>
                  <a:srgbClr val="716859"/>
                </a:solidFill>
              </a:rPr>
              <a:t>programme</a:t>
            </a:r>
            <a:r>
              <a:rPr lang="en-US" sz="1000" dirty="0" smtClean="0">
                <a:solidFill>
                  <a:srgbClr val="716859"/>
                </a:solidFill>
              </a:rPr>
              <a:t>, </a:t>
            </a:r>
            <a:endParaRPr lang="en-US" sz="1000" dirty="0">
              <a:solidFill>
                <a:srgbClr val="716859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00861" y="1377758"/>
            <a:ext cx="1440000" cy="221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775785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Austin">
  <a:themeElements>
    <a:clrScheme name="Austin">
      <a:dk1>
        <a:sysClr val="windowText" lastClr="000000"/>
      </a:dk1>
      <a:lt1>
        <a:sysClr val="window" lastClr="FFFFFF"/>
      </a:lt1>
      <a:dk2>
        <a:srgbClr val="3E3D2D"/>
      </a:dk2>
      <a:lt2>
        <a:srgbClr val="CAF278"/>
      </a:lt2>
      <a:accent1>
        <a:srgbClr val="94C600"/>
      </a:accent1>
      <a:accent2>
        <a:srgbClr val="71685A"/>
      </a:accent2>
      <a:accent3>
        <a:srgbClr val="FF6700"/>
      </a:accent3>
      <a:accent4>
        <a:srgbClr val="909465"/>
      </a:accent4>
      <a:accent5>
        <a:srgbClr val="956B43"/>
      </a:accent5>
      <a:accent6>
        <a:srgbClr val="FEA022"/>
      </a:accent6>
      <a:hlink>
        <a:srgbClr val="E68200"/>
      </a:hlink>
      <a:folHlink>
        <a:srgbClr val="FFA94A"/>
      </a:folHlink>
    </a:clrScheme>
    <a:fontScheme name="Austin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Austin">
      <a:fillStyleLst>
        <a:solidFill>
          <a:schemeClr val="phClr"/>
        </a:solidFill>
        <a:gradFill rotWithShape="1">
          <a:gsLst>
            <a:gs pos="0">
              <a:schemeClr val="phClr">
                <a:tint val="20000"/>
                <a:satMod val="180000"/>
                <a:lumMod val="98000"/>
              </a:schemeClr>
            </a:gs>
            <a:gs pos="40000">
              <a:schemeClr val="phClr">
                <a:tint val="30000"/>
                <a:satMod val="260000"/>
                <a:lumMod val="84000"/>
              </a:schemeClr>
            </a:gs>
            <a:gs pos="100000">
              <a:schemeClr val="phClr">
                <a:tint val="100000"/>
                <a:satMod val="110000"/>
                <a:lumMod val="100000"/>
              </a:schemeClr>
            </a:gs>
          </a:gsLst>
          <a:lin ang="504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75000"/>
                <a:satMod val="120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>
            <a:bevelT w="50800" h="12700" prst="softRound"/>
          </a:sp3d>
        </a:effectStyle>
        <a:effectStyle>
          <a:effectLst>
            <a:outerShdw blurRad="44450" dist="50800" dir="5400000" sx="96000" rotWithShape="0">
              <a:srgbClr val="000000">
                <a:alpha val="34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20400000"/>
            </a:lightRig>
          </a:scene3d>
          <a:sp3d contourW="15875" prstMaterial="metal">
            <a:bevelT w="101600" h="25400" prst="softRound"/>
            <a:contourClr>
              <a:schemeClr val="phClr">
                <a:shade val="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94000"/>
                <a:satMod val="114000"/>
                <a:lumMod val="96000"/>
              </a:schemeClr>
            </a:gs>
            <a:gs pos="62000">
              <a:schemeClr val="phClr">
                <a:tint val="92000"/>
                <a:shade val="66000"/>
                <a:satMod val="110000"/>
                <a:lumMod val="80000"/>
              </a:schemeClr>
            </a:gs>
            <a:gs pos="100000">
              <a:schemeClr val="phClr">
                <a:tint val="89000"/>
                <a:shade val="62000"/>
                <a:satMod val="110000"/>
                <a:lumMod val="72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80000"/>
                <a:shade val="58000"/>
              </a:schemeClr>
              <a:schemeClr val="phClr">
                <a:tint val="73000"/>
                <a:shade val="68000"/>
                <a:satMod val="15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Austin.thmx</Template>
  <TotalTime>5692</TotalTime>
  <Words>605</Words>
  <Application>Microsoft Macintosh PowerPoint</Application>
  <PresentationFormat>On-screen Show (4:3)</PresentationFormat>
  <Paragraphs>148</Paragraphs>
  <Slides>28</Slides>
  <Notes>1</Notes>
  <HiddenSlides>0</HiddenSlides>
  <MMClips>3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29" baseType="lpstr">
      <vt:lpstr>Austin</vt:lpstr>
      <vt:lpstr>Getting more out of Sanger sequencing</vt:lpstr>
      <vt:lpstr>Microbial community composition</vt:lpstr>
      <vt:lpstr>Microbial community composition</vt:lpstr>
      <vt:lpstr>Microbial community composition</vt:lpstr>
      <vt:lpstr>Limits of traditional taxonomy</vt:lpstr>
      <vt:lpstr>Community fingerprint</vt:lpstr>
      <vt:lpstr>Pigment fingerprinting</vt:lpstr>
      <vt:lpstr>Physiological fingerprint</vt:lpstr>
      <vt:lpstr>Chemical fingerprinting</vt:lpstr>
      <vt:lpstr>DNA fingerprints (metagenomics)</vt:lpstr>
      <vt:lpstr>Chain-termination (Sanger) sequencing</vt:lpstr>
      <vt:lpstr>Chain-termination (Sanger) sequencing</vt:lpstr>
      <vt:lpstr>Heterozygote trace</vt:lpstr>
      <vt:lpstr>Our naïve logical leap</vt:lpstr>
      <vt:lpstr>Two type community trace</vt:lpstr>
      <vt:lpstr>Two species community trace</vt:lpstr>
      <vt:lpstr>Simulation</vt:lpstr>
      <vt:lpstr>Two type trace</vt:lpstr>
      <vt:lpstr>Quantification of visually aligned traces</vt:lpstr>
      <vt:lpstr>Quantification of visually aligned traces</vt:lpstr>
      <vt:lpstr>Traces are shifted</vt:lpstr>
      <vt:lpstr>Traces contain drift</vt:lpstr>
      <vt:lpstr>Distribution of quantification with segmentation and alignment</vt:lpstr>
      <vt:lpstr>Using species DNA barcode</vt:lpstr>
      <vt:lpstr>Quantification steps</vt:lpstr>
      <vt:lpstr>Potential advantages</vt:lpstr>
      <vt:lpstr>Next steps</vt:lpstr>
      <vt:lpstr>Acknowledgements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Community DNA fingerprinting</dc:title>
  <dc:creator>Etienne Low-Décarie</dc:creator>
  <cp:lastModifiedBy>Etienne Low-Décarie</cp:lastModifiedBy>
  <cp:revision>86</cp:revision>
  <dcterms:created xsi:type="dcterms:W3CDTF">2012-06-24T21:49:55Z</dcterms:created>
  <dcterms:modified xsi:type="dcterms:W3CDTF">2012-06-30T18:12:40Z</dcterms:modified>
</cp:coreProperties>
</file>